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97" r:id="rId6"/>
    <p:sldId id="260" r:id="rId7"/>
    <p:sldId id="261" r:id="rId8"/>
    <p:sldId id="263" r:id="rId9"/>
    <p:sldId id="264" r:id="rId10"/>
    <p:sldId id="265" r:id="rId11"/>
    <p:sldId id="267" r:id="rId12"/>
    <p:sldId id="268" r:id="rId13"/>
    <p:sldId id="298" r:id="rId14"/>
    <p:sldId id="270" r:id="rId15"/>
    <p:sldId id="271" r:id="rId16"/>
    <p:sldId id="272" r:id="rId17"/>
    <p:sldId id="273" r:id="rId18"/>
    <p:sldId id="274" r:id="rId19"/>
    <p:sldId id="276" r:id="rId20"/>
    <p:sldId id="277" r:id="rId21"/>
    <p:sldId id="279" r:id="rId22"/>
    <p:sldId id="280" r:id="rId23"/>
    <p:sldId id="284" r:id="rId24"/>
    <p:sldId id="281" r:id="rId25"/>
    <p:sldId id="286" r:id="rId26"/>
    <p:sldId id="288" r:id="rId27"/>
    <p:sldId id="291" r:id="rId28"/>
    <p:sldId id="289" r:id="rId29"/>
    <p:sldId id="290" r:id="rId30"/>
    <p:sldId id="294" r:id="rId31"/>
    <p:sldId id="292" r:id="rId32"/>
    <p:sldId id="29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26"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971921-C8C9-4531-A213-E8029FD5EF8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AFEFB58-057B-4570-B44F-EBC89725CEB1}">
      <dgm:prSet/>
      <dgm:spPr/>
      <dgm:t>
        <a:bodyPr/>
        <a:lstStyle/>
        <a:p>
          <a:pPr rtl="0"/>
          <a:r>
            <a:rPr lang="en-US" dirty="0" smtClean="0"/>
            <a:t>All electronic books and subscription databases are restricted for use by KCU students, faculty, and staff.  You are considered KCU students.</a:t>
          </a:r>
          <a:endParaRPr lang="en-US" dirty="0"/>
        </a:p>
      </dgm:t>
    </dgm:pt>
    <dgm:pt modelId="{FB63CD8E-77CD-4E4D-9E6F-FE6C96B83C14}" type="parTrans" cxnId="{1D574BB2-57B9-4E22-8106-6A96CA030E03}">
      <dgm:prSet/>
      <dgm:spPr/>
      <dgm:t>
        <a:bodyPr/>
        <a:lstStyle/>
        <a:p>
          <a:endParaRPr lang="en-US"/>
        </a:p>
      </dgm:t>
    </dgm:pt>
    <dgm:pt modelId="{3604B02C-A391-4A96-AFDC-8F2336DC667F}" type="sibTrans" cxnId="{1D574BB2-57B9-4E22-8106-6A96CA030E03}">
      <dgm:prSet/>
      <dgm:spPr/>
      <dgm:t>
        <a:bodyPr/>
        <a:lstStyle/>
        <a:p>
          <a:endParaRPr lang="en-US"/>
        </a:p>
      </dgm:t>
    </dgm:pt>
    <dgm:pt modelId="{57054037-BABE-44C6-9098-03A0539DCB56}">
      <dgm:prSet/>
      <dgm:spPr/>
      <dgm:t>
        <a:bodyPr/>
        <a:lstStyle/>
        <a:p>
          <a:pPr rtl="0"/>
          <a:r>
            <a:rPr lang="en-US" dirty="0" smtClean="0"/>
            <a:t>When you </a:t>
          </a:r>
          <a:r>
            <a:rPr lang="en-US" dirty="0" smtClean="0"/>
            <a:t>select a database such as Education Complete, you will see a request for a KCU Barcode Password and a KCU Pin #.</a:t>
          </a:r>
          <a:endParaRPr lang="en-US" dirty="0"/>
        </a:p>
      </dgm:t>
    </dgm:pt>
    <dgm:pt modelId="{773E9DAD-2529-42AF-8AC4-F85F77BCE293}" type="parTrans" cxnId="{5628E91D-59FA-42D2-9783-163AEC75BCAB}">
      <dgm:prSet/>
      <dgm:spPr/>
      <dgm:t>
        <a:bodyPr/>
        <a:lstStyle/>
        <a:p>
          <a:endParaRPr lang="en-US"/>
        </a:p>
      </dgm:t>
    </dgm:pt>
    <dgm:pt modelId="{1412C532-125F-47ED-AF24-42FD04358589}" type="sibTrans" cxnId="{5628E91D-59FA-42D2-9783-163AEC75BCAB}">
      <dgm:prSet/>
      <dgm:spPr/>
      <dgm:t>
        <a:bodyPr/>
        <a:lstStyle/>
        <a:p>
          <a:endParaRPr lang="en-US"/>
        </a:p>
      </dgm:t>
    </dgm:pt>
    <dgm:pt modelId="{E1F00AD4-9CDB-484A-81A4-08841A37C62F}">
      <dgm:prSet/>
      <dgm:spPr/>
      <dgm:t>
        <a:bodyPr/>
        <a:lstStyle/>
        <a:p>
          <a:pPr rtl="0"/>
          <a:r>
            <a:rPr lang="en-US" dirty="0" smtClean="0"/>
            <a:t>Your </a:t>
          </a:r>
          <a:r>
            <a:rPr lang="en-US" dirty="0" smtClean="0"/>
            <a:t>KCU Pin # is the first letter of your first name followed by your last name, all lower case.</a:t>
          </a:r>
          <a:endParaRPr lang="en-US" dirty="0"/>
        </a:p>
      </dgm:t>
    </dgm:pt>
    <dgm:pt modelId="{12999E2E-4253-475C-A751-CBF945E48DF3}" type="parTrans" cxnId="{6C390653-6E1B-4817-9F87-2ECB732F8B68}">
      <dgm:prSet/>
      <dgm:spPr/>
      <dgm:t>
        <a:bodyPr/>
        <a:lstStyle/>
        <a:p>
          <a:endParaRPr lang="en-US"/>
        </a:p>
      </dgm:t>
    </dgm:pt>
    <dgm:pt modelId="{E203F8CF-2D4B-487E-BEBD-972EAB6C3D49}" type="sibTrans" cxnId="{6C390653-6E1B-4817-9F87-2ECB732F8B68}">
      <dgm:prSet/>
      <dgm:spPr/>
      <dgm:t>
        <a:bodyPr/>
        <a:lstStyle/>
        <a:p>
          <a:endParaRPr lang="en-US"/>
        </a:p>
      </dgm:t>
    </dgm:pt>
    <dgm:pt modelId="{D5290BDD-F051-436F-9BF7-06FECFAD3A42}">
      <dgm:prSet/>
      <dgm:spPr/>
      <dgm:t>
        <a:bodyPr/>
        <a:lstStyle/>
        <a:p>
          <a:pPr rtl="0"/>
          <a:r>
            <a:rPr lang="en-US" dirty="0" smtClean="0"/>
            <a:t>Example: KCU PIN#:  </a:t>
          </a:r>
          <a:r>
            <a:rPr lang="en-US" dirty="0" err="1" smtClean="0"/>
            <a:t>nenders</a:t>
          </a:r>
          <a:endParaRPr lang="en-US" dirty="0"/>
        </a:p>
      </dgm:t>
    </dgm:pt>
    <dgm:pt modelId="{BFF47BF8-BA4B-46D1-BAE2-FFC6D8C5F584}" type="parTrans" cxnId="{3CA30A17-1719-4B01-A182-58780DEF5CC1}">
      <dgm:prSet/>
      <dgm:spPr/>
      <dgm:t>
        <a:bodyPr/>
        <a:lstStyle/>
        <a:p>
          <a:endParaRPr lang="en-US"/>
        </a:p>
      </dgm:t>
    </dgm:pt>
    <dgm:pt modelId="{18C5F35C-691C-4A67-A853-95FD7A065D84}" type="sibTrans" cxnId="{3CA30A17-1719-4B01-A182-58780DEF5CC1}">
      <dgm:prSet/>
      <dgm:spPr/>
      <dgm:t>
        <a:bodyPr/>
        <a:lstStyle/>
        <a:p>
          <a:endParaRPr lang="en-US"/>
        </a:p>
      </dgm:t>
    </dgm:pt>
    <dgm:pt modelId="{23FA5F73-1E9D-4B66-8B59-ACD7C15FF6D9}">
      <dgm:prSet/>
      <dgm:spPr/>
      <dgm:t>
        <a:bodyPr/>
        <a:lstStyle/>
        <a:p>
          <a:pPr rtl="0"/>
          <a:r>
            <a:rPr lang="en-US" dirty="0" smtClean="0"/>
            <a:t>Your Barcode/Password is: the letters “kc” followed by the last 6 digits of your ID number. </a:t>
          </a:r>
          <a:endParaRPr lang="en-US" dirty="0"/>
        </a:p>
      </dgm:t>
    </dgm:pt>
    <dgm:pt modelId="{0540992A-BFA5-4FF0-B0FE-EBA6CF74DFBD}" type="parTrans" cxnId="{E8BC2EBA-E4F5-42E1-AC65-C6BD6CC2C42A}">
      <dgm:prSet/>
      <dgm:spPr/>
      <dgm:t>
        <a:bodyPr/>
        <a:lstStyle/>
        <a:p>
          <a:endParaRPr lang="en-US"/>
        </a:p>
      </dgm:t>
    </dgm:pt>
    <dgm:pt modelId="{A67DDEA7-1577-4F80-8C24-D367CFFD456F}" type="sibTrans" cxnId="{E8BC2EBA-E4F5-42E1-AC65-C6BD6CC2C42A}">
      <dgm:prSet/>
      <dgm:spPr/>
      <dgm:t>
        <a:bodyPr/>
        <a:lstStyle/>
        <a:p>
          <a:endParaRPr lang="en-US"/>
        </a:p>
      </dgm:t>
    </dgm:pt>
    <dgm:pt modelId="{2163C392-195D-4D69-BD8F-C4A553AA35FD}">
      <dgm:prSet/>
      <dgm:spPr/>
      <dgm:t>
        <a:bodyPr/>
        <a:lstStyle/>
        <a:p>
          <a:pPr rtl="0"/>
          <a:r>
            <a:rPr lang="en-US" dirty="0" smtClean="0"/>
            <a:t>Example: Barcode/Password: kc123456.</a:t>
          </a:r>
          <a:endParaRPr lang="en-US" dirty="0"/>
        </a:p>
      </dgm:t>
    </dgm:pt>
    <dgm:pt modelId="{B4A5A95C-2455-4FE8-9517-6850393449BA}" type="parTrans" cxnId="{86C7AE03-0379-4C39-A3E8-3CB8CD5797C6}">
      <dgm:prSet/>
      <dgm:spPr/>
      <dgm:t>
        <a:bodyPr/>
        <a:lstStyle/>
        <a:p>
          <a:endParaRPr lang="en-US"/>
        </a:p>
      </dgm:t>
    </dgm:pt>
    <dgm:pt modelId="{AB43E95F-AD9D-4439-8871-C6BDCB166366}" type="sibTrans" cxnId="{86C7AE03-0379-4C39-A3E8-3CB8CD5797C6}">
      <dgm:prSet/>
      <dgm:spPr/>
      <dgm:t>
        <a:bodyPr/>
        <a:lstStyle/>
        <a:p>
          <a:endParaRPr lang="en-US"/>
        </a:p>
      </dgm:t>
    </dgm:pt>
    <dgm:pt modelId="{645E0793-83E1-4723-906F-C26586E33530}" type="pres">
      <dgm:prSet presAssocID="{EB971921-C8C9-4531-A213-E8029FD5EF8B}" presName="Name0" presStyleCnt="0">
        <dgm:presLayoutVars>
          <dgm:dir/>
          <dgm:animLvl val="lvl"/>
          <dgm:resizeHandles val="exact"/>
        </dgm:presLayoutVars>
      </dgm:prSet>
      <dgm:spPr/>
      <dgm:t>
        <a:bodyPr/>
        <a:lstStyle/>
        <a:p>
          <a:endParaRPr lang="en-US"/>
        </a:p>
      </dgm:t>
    </dgm:pt>
    <dgm:pt modelId="{9CBD7FE5-FE06-4851-90C8-C21E371BC06A}" type="pres">
      <dgm:prSet presAssocID="{5AFEFB58-057B-4570-B44F-EBC89725CEB1}" presName="linNode" presStyleCnt="0"/>
      <dgm:spPr/>
    </dgm:pt>
    <dgm:pt modelId="{EE05195A-2723-4076-A9B6-30AAA2F1A11B}" type="pres">
      <dgm:prSet presAssocID="{5AFEFB58-057B-4570-B44F-EBC89725CEB1}" presName="parentText" presStyleLbl="node1" presStyleIdx="0" presStyleCnt="4">
        <dgm:presLayoutVars>
          <dgm:chMax val="1"/>
          <dgm:bulletEnabled val="1"/>
        </dgm:presLayoutVars>
      </dgm:prSet>
      <dgm:spPr/>
      <dgm:t>
        <a:bodyPr/>
        <a:lstStyle/>
        <a:p>
          <a:endParaRPr lang="en-US"/>
        </a:p>
      </dgm:t>
    </dgm:pt>
    <dgm:pt modelId="{6FD5B643-C71D-4610-8920-5987F50C82CF}" type="pres">
      <dgm:prSet presAssocID="{3604B02C-A391-4A96-AFDC-8F2336DC667F}" presName="sp" presStyleCnt="0"/>
      <dgm:spPr/>
    </dgm:pt>
    <dgm:pt modelId="{99CB2772-A16D-436A-AF46-C5F908028270}" type="pres">
      <dgm:prSet presAssocID="{57054037-BABE-44C6-9098-03A0539DCB56}" presName="linNode" presStyleCnt="0"/>
      <dgm:spPr/>
    </dgm:pt>
    <dgm:pt modelId="{9BC720D6-F9E4-4516-80EB-4276F8EF5B93}" type="pres">
      <dgm:prSet presAssocID="{57054037-BABE-44C6-9098-03A0539DCB56}" presName="parentText" presStyleLbl="node1" presStyleIdx="1" presStyleCnt="4">
        <dgm:presLayoutVars>
          <dgm:chMax val="1"/>
          <dgm:bulletEnabled val="1"/>
        </dgm:presLayoutVars>
      </dgm:prSet>
      <dgm:spPr/>
      <dgm:t>
        <a:bodyPr/>
        <a:lstStyle/>
        <a:p>
          <a:endParaRPr lang="en-US"/>
        </a:p>
      </dgm:t>
    </dgm:pt>
    <dgm:pt modelId="{7FB7B497-1D24-4EBD-A7F7-D67E8A3528DB}" type="pres">
      <dgm:prSet presAssocID="{1412C532-125F-47ED-AF24-42FD04358589}" presName="sp" presStyleCnt="0"/>
      <dgm:spPr/>
    </dgm:pt>
    <dgm:pt modelId="{8BAFADBC-DF5A-4485-A878-2D299AAAEAFA}" type="pres">
      <dgm:prSet presAssocID="{E1F00AD4-9CDB-484A-81A4-08841A37C62F}" presName="linNode" presStyleCnt="0"/>
      <dgm:spPr/>
    </dgm:pt>
    <dgm:pt modelId="{3388E149-7381-456F-8B23-DE358DE05D16}" type="pres">
      <dgm:prSet presAssocID="{E1F00AD4-9CDB-484A-81A4-08841A37C62F}" presName="parentText" presStyleLbl="node1" presStyleIdx="2" presStyleCnt="4" custLinFactY="37662" custLinFactNeighborY="100000">
        <dgm:presLayoutVars>
          <dgm:chMax val="1"/>
          <dgm:bulletEnabled val="1"/>
        </dgm:presLayoutVars>
      </dgm:prSet>
      <dgm:spPr/>
      <dgm:t>
        <a:bodyPr/>
        <a:lstStyle/>
        <a:p>
          <a:endParaRPr lang="en-US"/>
        </a:p>
      </dgm:t>
    </dgm:pt>
    <dgm:pt modelId="{F762301A-CB0F-4241-8570-A9E76D45434B}" type="pres">
      <dgm:prSet presAssocID="{E1F00AD4-9CDB-484A-81A4-08841A37C62F}" presName="descendantText" presStyleLbl="alignAccFollowNode1" presStyleIdx="0" presStyleCnt="2" custLinFactY="30420" custLinFactNeighborY="100000">
        <dgm:presLayoutVars>
          <dgm:bulletEnabled val="1"/>
        </dgm:presLayoutVars>
      </dgm:prSet>
      <dgm:spPr/>
      <dgm:t>
        <a:bodyPr/>
        <a:lstStyle/>
        <a:p>
          <a:endParaRPr lang="en-US"/>
        </a:p>
      </dgm:t>
    </dgm:pt>
    <dgm:pt modelId="{0D759DA1-A749-4C4C-9D5E-B8EFD1AF8ADA}" type="pres">
      <dgm:prSet presAssocID="{E203F8CF-2D4B-487E-BEBD-972EAB6C3D49}" presName="sp" presStyleCnt="0"/>
      <dgm:spPr/>
    </dgm:pt>
    <dgm:pt modelId="{2B0D8E98-1FE5-475C-B39D-552E1550DE19}" type="pres">
      <dgm:prSet presAssocID="{23FA5F73-1E9D-4B66-8B59-ACD7C15FF6D9}" presName="linNode" presStyleCnt="0"/>
      <dgm:spPr/>
    </dgm:pt>
    <dgm:pt modelId="{ABCEAAD3-91C9-4402-8F4A-F9302BF9EFD9}" type="pres">
      <dgm:prSet presAssocID="{23FA5F73-1E9D-4B66-8B59-ACD7C15FF6D9}" presName="parentText" presStyleLbl="node1" presStyleIdx="3" presStyleCnt="4" custLinFactY="-1009" custLinFactNeighborX="-1447" custLinFactNeighborY="-100000">
        <dgm:presLayoutVars>
          <dgm:chMax val="1"/>
          <dgm:bulletEnabled val="1"/>
        </dgm:presLayoutVars>
      </dgm:prSet>
      <dgm:spPr/>
      <dgm:t>
        <a:bodyPr/>
        <a:lstStyle/>
        <a:p>
          <a:endParaRPr lang="en-US"/>
        </a:p>
      </dgm:t>
    </dgm:pt>
    <dgm:pt modelId="{67E49AC9-7187-4CDE-A752-D5C18864BE4A}" type="pres">
      <dgm:prSet presAssocID="{23FA5F73-1E9D-4B66-8B59-ACD7C15FF6D9}" presName="descendantText" presStyleLbl="alignAccFollowNode1" presStyleIdx="1" presStyleCnt="2" custLinFactY="-22534" custLinFactNeighborY="-100000">
        <dgm:presLayoutVars>
          <dgm:bulletEnabled val="1"/>
        </dgm:presLayoutVars>
      </dgm:prSet>
      <dgm:spPr/>
      <dgm:t>
        <a:bodyPr/>
        <a:lstStyle/>
        <a:p>
          <a:endParaRPr lang="en-US"/>
        </a:p>
      </dgm:t>
    </dgm:pt>
  </dgm:ptLst>
  <dgm:cxnLst>
    <dgm:cxn modelId="{3CA30A17-1719-4B01-A182-58780DEF5CC1}" srcId="{E1F00AD4-9CDB-484A-81A4-08841A37C62F}" destId="{D5290BDD-F051-436F-9BF7-06FECFAD3A42}" srcOrd="0" destOrd="0" parTransId="{BFF47BF8-BA4B-46D1-BAE2-FFC6D8C5F584}" sibTransId="{18C5F35C-691C-4A67-A853-95FD7A065D84}"/>
    <dgm:cxn modelId="{1D574BB2-57B9-4E22-8106-6A96CA030E03}" srcId="{EB971921-C8C9-4531-A213-E8029FD5EF8B}" destId="{5AFEFB58-057B-4570-B44F-EBC89725CEB1}" srcOrd="0" destOrd="0" parTransId="{FB63CD8E-77CD-4E4D-9E6F-FE6C96B83C14}" sibTransId="{3604B02C-A391-4A96-AFDC-8F2336DC667F}"/>
    <dgm:cxn modelId="{299202EF-B788-4BBC-AF14-CA156B93ED81}" type="presOf" srcId="{57054037-BABE-44C6-9098-03A0539DCB56}" destId="{9BC720D6-F9E4-4516-80EB-4276F8EF5B93}" srcOrd="0" destOrd="0" presId="urn:microsoft.com/office/officeart/2005/8/layout/vList5"/>
    <dgm:cxn modelId="{1D49B162-2841-4358-84E8-6C57D61D85EB}" type="presOf" srcId="{EB971921-C8C9-4531-A213-E8029FD5EF8B}" destId="{645E0793-83E1-4723-906F-C26586E33530}" srcOrd="0" destOrd="0" presId="urn:microsoft.com/office/officeart/2005/8/layout/vList5"/>
    <dgm:cxn modelId="{A9A4F583-A240-4909-BE0E-46057CA2535B}" type="presOf" srcId="{5AFEFB58-057B-4570-B44F-EBC89725CEB1}" destId="{EE05195A-2723-4076-A9B6-30AAA2F1A11B}" srcOrd="0" destOrd="0" presId="urn:microsoft.com/office/officeart/2005/8/layout/vList5"/>
    <dgm:cxn modelId="{E8BC2EBA-E4F5-42E1-AC65-C6BD6CC2C42A}" srcId="{EB971921-C8C9-4531-A213-E8029FD5EF8B}" destId="{23FA5F73-1E9D-4B66-8B59-ACD7C15FF6D9}" srcOrd="3" destOrd="0" parTransId="{0540992A-BFA5-4FF0-B0FE-EBA6CF74DFBD}" sibTransId="{A67DDEA7-1577-4F80-8C24-D367CFFD456F}"/>
    <dgm:cxn modelId="{86C7AE03-0379-4C39-A3E8-3CB8CD5797C6}" srcId="{23FA5F73-1E9D-4B66-8B59-ACD7C15FF6D9}" destId="{2163C392-195D-4D69-BD8F-C4A553AA35FD}" srcOrd="0" destOrd="0" parTransId="{B4A5A95C-2455-4FE8-9517-6850393449BA}" sibTransId="{AB43E95F-AD9D-4439-8871-C6BDCB166366}"/>
    <dgm:cxn modelId="{0D46AEC4-D65C-4B74-9608-D34A80E831A8}" type="presOf" srcId="{2163C392-195D-4D69-BD8F-C4A553AA35FD}" destId="{67E49AC9-7187-4CDE-A752-D5C18864BE4A}" srcOrd="0" destOrd="0" presId="urn:microsoft.com/office/officeart/2005/8/layout/vList5"/>
    <dgm:cxn modelId="{5628E91D-59FA-42D2-9783-163AEC75BCAB}" srcId="{EB971921-C8C9-4531-A213-E8029FD5EF8B}" destId="{57054037-BABE-44C6-9098-03A0539DCB56}" srcOrd="1" destOrd="0" parTransId="{773E9DAD-2529-42AF-8AC4-F85F77BCE293}" sibTransId="{1412C532-125F-47ED-AF24-42FD04358589}"/>
    <dgm:cxn modelId="{6EE34487-38EA-4CC3-83D7-1FD3DB435B46}" type="presOf" srcId="{D5290BDD-F051-436F-9BF7-06FECFAD3A42}" destId="{F762301A-CB0F-4241-8570-A9E76D45434B}" srcOrd="0" destOrd="0" presId="urn:microsoft.com/office/officeart/2005/8/layout/vList5"/>
    <dgm:cxn modelId="{6C390653-6E1B-4817-9F87-2ECB732F8B68}" srcId="{EB971921-C8C9-4531-A213-E8029FD5EF8B}" destId="{E1F00AD4-9CDB-484A-81A4-08841A37C62F}" srcOrd="2" destOrd="0" parTransId="{12999E2E-4253-475C-A751-CBF945E48DF3}" sibTransId="{E203F8CF-2D4B-487E-BEBD-972EAB6C3D49}"/>
    <dgm:cxn modelId="{BA2DC513-16E3-48B1-B840-39DA29145A13}" type="presOf" srcId="{23FA5F73-1E9D-4B66-8B59-ACD7C15FF6D9}" destId="{ABCEAAD3-91C9-4402-8F4A-F9302BF9EFD9}" srcOrd="0" destOrd="0" presId="urn:microsoft.com/office/officeart/2005/8/layout/vList5"/>
    <dgm:cxn modelId="{09247092-18A7-44CB-98A3-246E98F7F7FE}" type="presOf" srcId="{E1F00AD4-9CDB-484A-81A4-08841A37C62F}" destId="{3388E149-7381-456F-8B23-DE358DE05D16}" srcOrd="0" destOrd="0" presId="urn:microsoft.com/office/officeart/2005/8/layout/vList5"/>
    <dgm:cxn modelId="{02C18F7D-D722-42B1-BBC5-8CF416046A7C}" type="presParOf" srcId="{645E0793-83E1-4723-906F-C26586E33530}" destId="{9CBD7FE5-FE06-4851-90C8-C21E371BC06A}" srcOrd="0" destOrd="0" presId="urn:microsoft.com/office/officeart/2005/8/layout/vList5"/>
    <dgm:cxn modelId="{EF32E37A-A4FB-4E3B-8C58-7161EEEC4FBF}" type="presParOf" srcId="{9CBD7FE5-FE06-4851-90C8-C21E371BC06A}" destId="{EE05195A-2723-4076-A9B6-30AAA2F1A11B}" srcOrd="0" destOrd="0" presId="urn:microsoft.com/office/officeart/2005/8/layout/vList5"/>
    <dgm:cxn modelId="{1125A7D1-D89F-4875-B8CA-CFAE7A0864BF}" type="presParOf" srcId="{645E0793-83E1-4723-906F-C26586E33530}" destId="{6FD5B643-C71D-4610-8920-5987F50C82CF}" srcOrd="1" destOrd="0" presId="urn:microsoft.com/office/officeart/2005/8/layout/vList5"/>
    <dgm:cxn modelId="{5924684B-670F-4958-A88F-F43C80A31EB0}" type="presParOf" srcId="{645E0793-83E1-4723-906F-C26586E33530}" destId="{99CB2772-A16D-436A-AF46-C5F908028270}" srcOrd="2" destOrd="0" presId="urn:microsoft.com/office/officeart/2005/8/layout/vList5"/>
    <dgm:cxn modelId="{62D2AF7B-BC1C-4918-AE01-B99C42C588DC}" type="presParOf" srcId="{99CB2772-A16D-436A-AF46-C5F908028270}" destId="{9BC720D6-F9E4-4516-80EB-4276F8EF5B93}" srcOrd="0" destOrd="0" presId="urn:microsoft.com/office/officeart/2005/8/layout/vList5"/>
    <dgm:cxn modelId="{3A1EE2FF-2457-48E0-9EEB-43C6CE88A06D}" type="presParOf" srcId="{645E0793-83E1-4723-906F-C26586E33530}" destId="{7FB7B497-1D24-4EBD-A7F7-D67E8A3528DB}" srcOrd="3" destOrd="0" presId="urn:microsoft.com/office/officeart/2005/8/layout/vList5"/>
    <dgm:cxn modelId="{1CCC064F-AC13-4668-884B-4AD25A28E341}" type="presParOf" srcId="{645E0793-83E1-4723-906F-C26586E33530}" destId="{8BAFADBC-DF5A-4485-A878-2D299AAAEAFA}" srcOrd="4" destOrd="0" presId="urn:microsoft.com/office/officeart/2005/8/layout/vList5"/>
    <dgm:cxn modelId="{6163EE18-139C-4E64-8B73-AB3D2F71D2DE}" type="presParOf" srcId="{8BAFADBC-DF5A-4485-A878-2D299AAAEAFA}" destId="{3388E149-7381-456F-8B23-DE358DE05D16}" srcOrd="0" destOrd="0" presId="urn:microsoft.com/office/officeart/2005/8/layout/vList5"/>
    <dgm:cxn modelId="{CF2F390A-E6BC-414F-9E88-33BD67C493F9}" type="presParOf" srcId="{8BAFADBC-DF5A-4485-A878-2D299AAAEAFA}" destId="{F762301A-CB0F-4241-8570-A9E76D45434B}" srcOrd="1" destOrd="0" presId="urn:microsoft.com/office/officeart/2005/8/layout/vList5"/>
    <dgm:cxn modelId="{AAA98174-8EA3-4FAC-9B0B-CFB702F0A7DD}" type="presParOf" srcId="{645E0793-83E1-4723-906F-C26586E33530}" destId="{0D759DA1-A749-4C4C-9D5E-B8EFD1AF8ADA}" srcOrd="5" destOrd="0" presId="urn:microsoft.com/office/officeart/2005/8/layout/vList5"/>
    <dgm:cxn modelId="{DF462816-8475-459B-AA1E-4E2E87B17364}" type="presParOf" srcId="{645E0793-83E1-4723-906F-C26586E33530}" destId="{2B0D8E98-1FE5-475C-B39D-552E1550DE19}" srcOrd="6" destOrd="0" presId="urn:microsoft.com/office/officeart/2005/8/layout/vList5"/>
    <dgm:cxn modelId="{93CE897B-D65F-4703-87DC-A05896997357}" type="presParOf" srcId="{2B0D8E98-1FE5-475C-B39D-552E1550DE19}" destId="{ABCEAAD3-91C9-4402-8F4A-F9302BF9EFD9}" srcOrd="0" destOrd="0" presId="urn:microsoft.com/office/officeart/2005/8/layout/vList5"/>
    <dgm:cxn modelId="{885BFD22-9108-4CB2-BE96-D512CB4C5027}" type="presParOf" srcId="{2B0D8E98-1FE5-475C-B39D-552E1550DE19}" destId="{67E49AC9-7187-4CDE-A752-D5C18864BE4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971921-C8C9-4531-A213-E8029FD5EF8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AFEFB58-057B-4570-B44F-EBC89725CEB1}">
      <dgm:prSet/>
      <dgm:spPr/>
      <dgm:t>
        <a:bodyPr/>
        <a:lstStyle/>
        <a:p>
          <a:pPr rtl="0"/>
          <a:r>
            <a:rPr lang="en-US" dirty="0" smtClean="0"/>
            <a:t>All electronic books and subscription databases are restricted for use by KCU students, faculty, and staff.  You are considered KCU students.</a:t>
          </a:r>
          <a:endParaRPr lang="en-US" dirty="0"/>
        </a:p>
      </dgm:t>
    </dgm:pt>
    <dgm:pt modelId="{FB63CD8E-77CD-4E4D-9E6F-FE6C96B83C14}" type="parTrans" cxnId="{1D574BB2-57B9-4E22-8106-6A96CA030E03}">
      <dgm:prSet/>
      <dgm:spPr/>
      <dgm:t>
        <a:bodyPr/>
        <a:lstStyle/>
        <a:p>
          <a:endParaRPr lang="en-US"/>
        </a:p>
      </dgm:t>
    </dgm:pt>
    <dgm:pt modelId="{3604B02C-A391-4A96-AFDC-8F2336DC667F}" type="sibTrans" cxnId="{1D574BB2-57B9-4E22-8106-6A96CA030E03}">
      <dgm:prSet/>
      <dgm:spPr/>
      <dgm:t>
        <a:bodyPr/>
        <a:lstStyle/>
        <a:p>
          <a:endParaRPr lang="en-US"/>
        </a:p>
      </dgm:t>
    </dgm:pt>
    <dgm:pt modelId="{57054037-BABE-44C6-9098-03A0539DCB56}">
      <dgm:prSet/>
      <dgm:spPr/>
      <dgm:t>
        <a:bodyPr/>
        <a:lstStyle/>
        <a:p>
          <a:pPr rtl="0"/>
          <a:r>
            <a:rPr lang="en-US" dirty="0" smtClean="0"/>
            <a:t>When you </a:t>
          </a:r>
          <a:r>
            <a:rPr lang="en-US" dirty="0" smtClean="0"/>
            <a:t>select an </a:t>
          </a:r>
          <a:r>
            <a:rPr lang="en-US" dirty="0" err="1" smtClean="0"/>
            <a:t>ebook</a:t>
          </a:r>
          <a:r>
            <a:rPr lang="en-US" dirty="0" smtClean="0"/>
            <a:t> in the  catalog, </a:t>
          </a:r>
          <a:r>
            <a:rPr lang="en-US" dirty="0" smtClean="0"/>
            <a:t>the library system will ask you for a User Name and Password.</a:t>
          </a:r>
          <a:endParaRPr lang="en-US" dirty="0"/>
        </a:p>
      </dgm:t>
    </dgm:pt>
    <dgm:pt modelId="{773E9DAD-2529-42AF-8AC4-F85F77BCE293}" type="parTrans" cxnId="{5628E91D-59FA-42D2-9783-163AEC75BCAB}">
      <dgm:prSet/>
      <dgm:spPr/>
      <dgm:t>
        <a:bodyPr/>
        <a:lstStyle/>
        <a:p>
          <a:endParaRPr lang="en-US"/>
        </a:p>
      </dgm:t>
    </dgm:pt>
    <dgm:pt modelId="{1412C532-125F-47ED-AF24-42FD04358589}" type="sibTrans" cxnId="{5628E91D-59FA-42D2-9783-163AEC75BCAB}">
      <dgm:prSet/>
      <dgm:spPr/>
      <dgm:t>
        <a:bodyPr/>
        <a:lstStyle/>
        <a:p>
          <a:endParaRPr lang="en-US"/>
        </a:p>
      </dgm:t>
    </dgm:pt>
    <dgm:pt modelId="{E1F00AD4-9CDB-484A-81A4-08841A37C62F}">
      <dgm:prSet/>
      <dgm:spPr/>
      <dgm:t>
        <a:bodyPr/>
        <a:lstStyle/>
        <a:p>
          <a:pPr rtl="0"/>
          <a:r>
            <a:rPr lang="en-US" dirty="0" smtClean="0"/>
            <a:t>Your User Name is your last name only with the first letter capitalized.</a:t>
          </a:r>
          <a:endParaRPr lang="en-US" dirty="0"/>
        </a:p>
      </dgm:t>
    </dgm:pt>
    <dgm:pt modelId="{12999E2E-4253-475C-A751-CBF945E48DF3}" type="parTrans" cxnId="{6C390653-6E1B-4817-9F87-2ECB732F8B68}">
      <dgm:prSet/>
      <dgm:spPr/>
      <dgm:t>
        <a:bodyPr/>
        <a:lstStyle/>
        <a:p>
          <a:endParaRPr lang="en-US"/>
        </a:p>
      </dgm:t>
    </dgm:pt>
    <dgm:pt modelId="{E203F8CF-2D4B-487E-BEBD-972EAB6C3D49}" type="sibTrans" cxnId="{6C390653-6E1B-4817-9F87-2ECB732F8B68}">
      <dgm:prSet/>
      <dgm:spPr/>
      <dgm:t>
        <a:bodyPr/>
        <a:lstStyle/>
        <a:p>
          <a:endParaRPr lang="en-US"/>
        </a:p>
      </dgm:t>
    </dgm:pt>
    <dgm:pt modelId="{D5290BDD-F051-436F-9BF7-06FECFAD3A42}">
      <dgm:prSet/>
      <dgm:spPr/>
      <dgm:t>
        <a:bodyPr/>
        <a:lstStyle/>
        <a:p>
          <a:pPr rtl="0"/>
          <a:r>
            <a:rPr lang="en-US" dirty="0" smtClean="0"/>
            <a:t>Example: Name/User name: Enders</a:t>
          </a:r>
          <a:endParaRPr lang="en-US" dirty="0"/>
        </a:p>
      </dgm:t>
    </dgm:pt>
    <dgm:pt modelId="{BFF47BF8-BA4B-46D1-BAE2-FFC6D8C5F584}" type="parTrans" cxnId="{3CA30A17-1719-4B01-A182-58780DEF5CC1}">
      <dgm:prSet/>
      <dgm:spPr/>
      <dgm:t>
        <a:bodyPr/>
        <a:lstStyle/>
        <a:p>
          <a:endParaRPr lang="en-US"/>
        </a:p>
      </dgm:t>
    </dgm:pt>
    <dgm:pt modelId="{18C5F35C-691C-4A67-A853-95FD7A065D84}" type="sibTrans" cxnId="{3CA30A17-1719-4B01-A182-58780DEF5CC1}">
      <dgm:prSet/>
      <dgm:spPr/>
      <dgm:t>
        <a:bodyPr/>
        <a:lstStyle/>
        <a:p>
          <a:endParaRPr lang="en-US"/>
        </a:p>
      </dgm:t>
    </dgm:pt>
    <dgm:pt modelId="{23FA5F73-1E9D-4B66-8B59-ACD7C15FF6D9}">
      <dgm:prSet/>
      <dgm:spPr/>
      <dgm:t>
        <a:bodyPr/>
        <a:lstStyle/>
        <a:p>
          <a:pPr rtl="0"/>
          <a:r>
            <a:rPr lang="en-US" dirty="0" smtClean="0"/>
            <a:t>Your Barcode/Password is: the letters “kc” followed by the last 6 digits of your ID number. </a:t>
          </a:r>
          <a:endParaRPr lang="en-US" dirty="0"/>
        </a:p>
      </dgm:t>
    </dgm:pt>
    <dgm:pt modelId="{0540992A-BFA5-4FF0-B0FE-EBA6CF74DFBD}" type="parTrans" cxnId="{E8BC2EBA-E4F5-42E1-AC65-C6BD6CC2C42A}">
      <dgm:prSet/>
      <dgm:spPr/>
      <dgm:t>
        <a:bodyPr/>
        <a:lstStyle/>
        <a:p>
          <a:endParaRPr lang="en-US"/>
        </a:p>
      </dgm:t>
    </dgm:pt>
    <dgm:pt modelId="{A67DDEA7-1577-4F80-8C24-D367CFFD456F}" type="sibTrans" cxnId="{E8BC2EBA-E4F5-42E1-AC65-C6BD6CC2C42A}">
      <dgm:prSet/>
      <dgm:spPr/>
      <dgm:t>
        <a:bodyPr/>
        <a:lstStyle/>
        <a:p>
          <a:endParaRPr lang="en-US"/>
        </a:p>
      </dgm:t>
    </dgm:pt>
    <dgm:pt modelId="{2163C392-195D-4D69-BD8F-C4A553AA35FD}">
      <dgm:prSet/>
      <dgm:spPr/>
      <dgm:t>
        <a:bodyPr/>
        <a:lstStyle/>
        <a:p>
          <a:pPr rtl="0"/>
          <a:r>
            <a:rPr lang="en-US" dirty="0" smtClean="0"/>
            <a:t>Example: Barcode/Password: kc123456.</a:t>
          </a:r>
          <a:endParaRPr lang="en-US" dirty="0"/>
        </a:p>
      </dgm:t>
    </dgm:pt>
    <dgm:pt modelId="{B4A5A95C-2455-4FE8-9517-6850393449BA}" type="parTrans" cxnId="{86C7AE03-0379-4C39-A3E8-3CB8CD5797C6}">
      <dgm:prSet/>
      <dgm:spPr/>
      <dgm:t>
        <a:bodyPr/>
        <a:lstStyle/>
        <a:p>
          <a:endParaRPr lang="en-US"/>
        </a:p>
      </dgm:t>
    </dgm:pt>
    <dgm:pt modelId="{AB43E95F-AD9D-4439-8871-C6BDCB166366}" type="sibTrans" cxnId="{86C7AE03-0379-4C39-A3E8-3CB8CD5797C6}">
      <dgm:prSet/>
      <dgm:spPr/>
      <dgm:t>
        <a:bodyPr/>
        <a:lstStyle/>
        <a:p>
          <a:endParaRPr lang="en-US"/>
        </a:p>
      </dgm:t>
    </dgm:pt>
    <dgm:pt modelId="{645E0793-83E1-4723-906F-C26586E33530}" type="pres">
      <dgm:prSet presAssocID="{EB971921-C8C9-4531-A213-E8029FD5EF8B}" presName="Name0" presStyleCnt="0">
        <dgm:presLayoutVars>
          <dgm:dir/>
          <dgm:animLvl val="lvl"/>
          <dgm:resizeHandles val="exact"/>
        </dgm:presLayoutVars>
      </dgm:prSet>
      <dgm:spPr/>
      <dgm:t>
        <a:bodyPr/>
        <a:lstStyle/>
        <a:p>
          <a:endParaRPr lang="en-US"/>
        </a:p>
      </dgm:t>
    </dgm:pt>
    <dgm:pt modelId="{9CBD7FE5-FE06-4851-90C8-C21E371BC06A}" type="pres">
      <dgm:prSet presAssocID="{5AFEFB58-057B-4570-B44F-EBC89725CEB1}" presName="linNode" presStyleCnt="0"/>
      <dgm:spPr/>
    </dgm:pt>
    <dgm:pt modelId="{EE05195A-2723-4076-A9B6-30AAA2F1A11B}" type="pres">
      <dgm:prSet presAssocID="{5AFEFB58-057B-4570-B44F-EBC89725CEB1}" presName="parentText" presStyleLbl="node1" presStyleIdx="0" presStyleCnt="4">
        <dgm:presLayoutVars>
          <dgm:chMax val="1"/>
          <dgm:bulletEnabled val="1"/>
        </dgm:presLayoutVars>
      </dgm:prSet>
      <dgm:spPr/>
      <dgm:t>
        <a:bodyPr/>
        <a:lstStyle/>
        <a:p>
          <a:endParaRPr lang="en-US"/>
        </a:p>
      </dgm:t>
    </dgm:pt>
    <dgm:pt modelId="{6FD5B643-C71D-4610-8920-5987F50C82CF}" type="pres">
      <dgm:prSet presAssocID="{3604B02C-A391-4A96-AFDC-8F2336DC667F}" presName="sp" presStyleCnt="0"/>
      <dgm:spPr/>
    </dgm:pt>
    <dgm:pt modelId="{99CB2772-A16D-436A-AF46-C5F908028270}" type="pres">
      <dgm:prSet presAssocID="{57054037-BABE-44C6-9098-03A0539DCB56}" presName="linNode" presStyleCnt="0"/>
      <dgm:spPr/>
    </dgm:pt>
    <dgm:pt modelId="{9BC720D6-F9E4-4516-80EB-4276F8EF5B93}" type="pres">
      <dgm:prSet presAssocID="{57054037-BABE-44C6-9098-03A0539DCB56}" presName="parentText" presStyleLbl="node1" presStyleIdx="1" presStyleCnt="4">
        <dgm:presLayoutVars>
          <dgm:chMax val="1"/>
          <dgm:bulletEnabled val="1"/>
        </dgm:presLayoutVars>
      </dgm:prSet>
      <dgm:spPr/>
      <dgm:t>
        <a:bodyPr/>
        <a:lstStyle/>
        <a:p>
          <a:endParaRPr lang="en-US"/>
        </a:p>
      </dgm:t>
    </dgm:pt>
    <dgm:pt modelId="{7FB7B497-1D24-4EBD-A7F7-D67E8A3528DB}" type="pres">
      <dgm:prSet presAssocID="{1412C532-125F-47ED-AF24-42FD04358589}" presName="sp" presStyleCnt="0"/>
      <dgm:spPr/>
    </dgm:pt>
    <dgm:pt modelId="{8BAFADBC-DF5A-4485-A878-2D299AAAEAFA}" type="pres">
      <dgm:prSet presAssocID="{E1F00AD4-9CDB-484A-81A4-08841A37C62F}" presName="linNode" presStyleCnt="0"/>
      <dgm:spPr/>
    </dgm:pt>
    <dgm:pt modelId="{3388E149-7381-456F-8B23-DE358DE05D16}" type="pres">
      <dgm:prSet presAssocID="{E1F00AD4-9CDB-484A-81A4-08841A37C62F}" presName="parentText" presStyleLbl="node1" presStyleIdx="2" presStyleCnt="4">
        <dgm:presLayoutVars>
          <dgm:chMax val="1"/>
          <dgm:bulletEnabled val="1"/>
        </dgm:presLayoutVars>
      </dgm:prSet>
      <dgm:spPr/>
      <dgm:t>
        <a:bodyPr/>
        <a:lstStyle/>
        <a:p>
          <a:endParaRPr lang="en-US"/>
        </a:p>
      </dgm:t>
    </dgm:pt>
    <dgm:pt modelId="{F762301A-CB0F-4241-8570-A9E76D45434B}" type="pres">
      <dgm:prSet presAssocID="{E1F00AD4-9CDB-484A-81A4-08841A37C62F}" presName="descendantText" presStyleLbl="alignAccFollowNode1" presStyleIdx="0" presStyleCnt="2">
        <dgm:presLayoutVars>
          <dgm:bulletEnabled val="1"/>
        </dgm:presLayoutVars>
      </dgm:prSet>
      <dgm:spPr/>
      <dgm:t>
        <a:bodyPr/>
        <a:lstStyle/>
        <a:p>
          <a:endParaRPr lang="en-US"/>
        </a:p>
      </dgm:t>
    </dgm:pt>
    <dgm:pt modelId="{0D759DA1-A749-4C4C-9D5E-B8EFD1AF8ADA}" type="pres">
      <dgm:prSet presAssocID="{E203F8CF-2D4B-487E-BEBD-972EAB6C3D49}" presName="sp" presStyleCnt="0"/>
      <dgm:spPr/>
    </dgm:pt>
    <dgm:pt modelId="{2B0D8E98-1FE5-475C-B39D-552E1550DE19}" type="pres">
      <dgm:prSet presAssocID="{23FA5F73-1E9D-4B66-8B59-ACD7C15FF6D9}" presName="linNode" presStyleCnt="0"/>
      <dgm:spPr/>
    </dgm:pt>
    <dgm:pt modelId="{ABCEAAD3-91C9-4402-8F4A-F9302BF9EFD9}" type="pres">
      <dgm:prSet presAssocID="{23FA5F73-1E9D-4B66-8B59-ACD7C15FF6D9}" presName="parentText" presStyleLbl="node1" presStyleIdx="3" presStyleCnt="4">
        <dgm:presLayoutVars>
          <dgm:chMax val="1"/>
          <dgm:bulletEnabled val="1"/>
        </dgm:presLayoutVars>
      </dgm:prSet>
      <dgm:spPr/>
      <dgm:t>
        <a:bodyPr/>
        <a:lstStyle/>
        <a:p>
          <a:endParaRPr lang="en-US"/>
        </a:p>
      </dgm:t>
    </dgm:pt>
    <dgm:pt modelId="{67E49AC9-7187-4CDE-A752-D5C18864BE4A}" type="pres">
      <dgm:prSet presAssocID="{23FA5F73-1E9D-4B66-8B59-ACD7C15FF6D9}" presName="descendantText" presStyleLbl="alignAccFollowNode1" presStyleIdx="1" presStyleCnt="2">
        <dgm:presLayoutVars>
          <dgm:bulletEnabled val="1"/>
        </dgm:presLayoutVars>
      </dgm:prSet>
      <dgm:spPr/>
      <dgm:t>
        <a:bodyPr/>
        <a:lstStyle/>
        <a:p>
          <a:endParaRPr lang="en-US"/>
        </a:p>
      </dgm:t>
    </dgm:pt>
  </dgm:ptLst>
  <dgm:cxnLst>
    <dgm:cxn modelId="{118E2BAA-6662-431D-847A-A17D2E8878B4}" type="presOf" srcId="{2163C392-195D-4D69-BD8F-C4A553AA35FD}" destId="{67E49AC9-7187-4CDE-A752-D5C18864BE4A}" srcOrd="0" destOrd="0" presId="urn:microsoft.com/office/officeart/2005/8/layout/vList5"/>
    <dgm:cxn modelId="{3CA30A17-1719-4B01-A182-58780DEF5CC1}" srcId="{E1F00AD4-9CDB-484A-81A4-08841A37C62F}" destId="{D5290BDD-F051-436F-9BF7-06FECFAD3A42}" srcOrd="0" destOrd="0" parTransId="{BFF47BF8-BA4B-46D1-BAE2-FFC6D8C5F584}" sibTransId="{18C5F35C-691C-4A67-A853-95FD7A065D84}"/>
    <dgm:cxn modelId="{1D574BB2-57B9-4E22-8106-6A96CA030E03}" srcId="{EB971921-C8C9-4531-A213-E8029FD5EF8B}" destId="{5AFEFB58-057B-4570-B44F-EBC89725CEB1}" srcOrd="0" destOrd="0" parTransId="{FB63CD8E-77CD-4E4D-9E6F-FE6C96B83C14}" sibTransId="{3604B02C-A391-4A96-AFDC-8F2336DC667F}"/>
    <dgm:cxn modelId="{73C216CC-0E4F-4028-94D6-C366D4E7D587}" type="presOf" srcId="{E1F00AD4-9CDB-484A-81A4-08841A37C62F}" destId="{3388E149-7381-456F-8B23-DE358DE05D16}" srcOrd="0" destOrd="0" presId="urn:microsoft.com/office/officeart/2005/8/layout/vList5"/>
    <dgm:cxn modelId="{E8BC2EBA-E4F5-42E1-AC65-C6BD6CC2C42A}" srcId="{EB971921-C8C9-4531-A213-E8029FD5EF8B}" destId="{23FA5F73-1E9D-4B66-8B59-ACD7C15FF6D9}" srcOrd="3" destOrd="0" parTransId="{0540992A-BFA5-4FF0-B0FE-EBA6CF74DFBD}" sibTransId="{A67DDEA7-1577-4F80-8C24-D367CFFD456F}"/>
    <dgm:cxn modelId="{86C7AE03-0379-4C39-A3E8-3CB8CD5797C6}" srcId="{23FA5F73-1E9D-4B66-8B59-ACD7C15FF6D9}" destId="{2163C392-195D-4D69-BD8F-C4A553AA35FD}" srcOrd="0" destOrd="0" parTransId="{B4A5A95C-2455-4FE8-9517-6850393449BA}" sibTransId="{AB43E95F-AD9D-4439-8871-C6BDCB166366}"/>
    <dgm:cxn modelId="{5628E91D-59FA-42D2-9783-163AEC75BCAB}" srcId="{EB971921-C8C9-4531-A213-E8029FD5EF8B}" destId="{57054037-BABE-44C6-9098-03A0539DCB56}" srcOrd="1" destOrd="0" parTransId="{773E9DAD-2529-42AF-8AC4-F85F77BCE293}" sibTransId="{1412C532-125F-47ED-AF24-42FD04358589}"/>
    <dgm:cxn modelId="{69DA1859-D8BA-4273-9685-DC5DD28BDB17}" type="presOf" srcId="{23FA5F73-1E9D-4B66-8B59-ACD7C15FF6D9}" destId="{ABCEAAD3-91C9-4402-8F4A-F9302BF9EFD9}" srcOrd="0" destOrd="0" presId="urn:microsoft.com/office/officeart/2005/8/layout/vList5"/>
    <dgm:cxn modelId="{7A7079F6-A86A-4350-A5F4-714310119ABB}" type="presOf" srcId="{D5290BDD-F051-436F-9BF7-06FECFAD3A42}" destId="{F762301A-CB0F-4241-8570-A9E76D45434B}" srcOrd="0" destOrd="0" presId="urn:microsoft.com/office/officeart/2005/8/layout/vList5"/>
    <dgm:cxn modelId="{EA2D17B6-091D-440C-9BE9-210D32C44784}" type="presOf" srcId="{57054037-BABE-44C6-9098-03A0539DCB56}" destId="{9BC720D6-F9E4-4516-80EB-4276F8EF5B93}" srcOrd="0" destOrd="0" presId="urn:microsoft.com/office/officeart/2005/8/layout/vList5"/>
    <dgm:cxn modelId="{CDEF2845-7ACB-4DE5-972E-6D67665AD56D}" type="presOf" srcId="{5AFEFB58-057B-4570-B44F-EBC89725CEB1}" destId="{EE05195A-2723-4076-A9B6-30AAA2F1A11B}" srcOrd="0" destOrd="0" presId="urn:microsoft.com/office/officeart/2005/8/layout/vList5"/>
    <dgm:cxn modelId="{6C390653-6E1B-4817-9F87-2ECB732F8B68}" srcId="{EB971921-C8C9-4531-A213-E8029FD5EF8B}" destId="{E1F00AD4-9CDB-484A-81A4-08841A37C62F}" srcOrd="2" destOrd="0" parTransId="{12999E2E-4253-475C-A751-CBF945E48DF3}" sibTransId="{E203F8CF-2D4B-487E-BEBD-972EAB6C3D49}"/>
    <dgm:cxn modelId="{45B19BC1-4F92-4B46-86C1-FEA4529AAC85}" type="presOf" srcId="{EB971921-C8C9-4531-A213-E8029FD5EF8B}" destId="{645E0793-83E1-4723-906F-C26586E33530}" srcOrd="0" destOrd="0" presId="urn:microsoft.com/office/officeart/2005/8/layout/vList5"/>
    <dgm:cxn modelId="{22BED170-AB8B-46EC-AFD1-A40035E7E4E6}" type="presParOf" srcId="{645E0793-83E1-4723-906F-C26586E33530}" destId="{9CBD7FE5-FE06-4851-90C8-C21E371BC06A}" srcOrd="0" destOrd="0" presId="urn:microsoft.com/office/officeart/2005/8/layout/vList5"/>
    <dgm:cxn modelId="{CC44D6C8-CC00-4C4B-91F7-E48357CD7957}" type="presParOf" srcId="{9CBD7FE5-FE06-4851-90C8-C21E371BC06A}" destId="{EE05195A-2723-4076-A9B6-30AAA2F1A11B}" srcOrd="0" destOrd="0" presId="urn:microsoft.com/office/officeart/2005/8/layout/vList5"/>
    <dgm:cxn modelId="{7CA92989-B472-413C-8C51-98AB4B941475}" type="presParOf" srcId="{645E0793-83E1-4723-906F-C26586E33530}" destId="{6FD5B643-C71D-4610-8920-5987F50C82CF}" srcOrd="1" destOrd="0" presId="urn:microsoft.com/office/officeart/2005/8/layout/vList5"/>
    <dgm:cxn modelId="{2B4E933B-41C3-4719-9205-3455B3AC6F1F}" type="presParOf" srcId="{645E0793-83E1-4723-906F-C26586E33530}" destId="{99CB2772-A16D-436A-AF46-C5F908028270}" srcOrd="2" destOrd="0" presId="urn:microsoft.com/office/officeart/2005/8/layout/vList5"/>
    <dgm:cxn modelId="{57144129-064E-47EA-9103-CB451054599F}" type="presParOf" srcId="{99CB2772-A16D-436A-AF46-C5F908028270}" destId="{9BC720D6-F9E4-4516-80EB-4276F8EF5B93}" srcOrd="0" destOrd="0" presId="urn:microsoft.com/office/officeart/2005/8/layout/vList5"/>
    <dgm:cxn modelId="{4D042E3C-0296-47E3-9570-82F094478FBD}" type="presParOf" srcId="{645E0793-83E1-4723-906F-C26586E33530}" destId="{7FB7B497-1D24-4EBD-A7F7-D67E8A3528DB}" srcOrd="3" destOrd="0" presId="urn:microsoft.com/office/officeart/2005/8/layout/vList5"/>
    <dgm:cxn modelId="{41B94A4E-8C3D-4FF6-9BD9-06A9CD53068C}" type="presParOf" srcId="{645E0793-83E1-4723-906F-C26586E33530}" destId="{8BAFADBC-DF5A-4485-A878-2D299AAAEAFA}" srcOrd="4" destOrd="0" presId="urn:microsoft.com/office/officeart/2005/8/layout/vList5"/>
    <dgm:cxn modelId="{6012FE6E-6663-46B9-ABFB-3B4D044A8164}" type="presParOf" srcId="{8BAFADBC-DF5A-4485-A878-2D299AAAEAFA}" destId="{3388E149-7381-456F-8B23-DE358DE05D16}" srcOrd="0" destOrd="0" presId="urn:microsoft.com/office/officeart/2005/8/layout/vList5"/>
    <dgm:cxn modelId="{80F9F28C-C76A-43A3-8EF7-48A45B425D9B}" type="presParOf" srcId="{8BAFADBC-DF5A-4485-A878-2D299AAAEAFA}" destId="{F762301A-CB0F-4241-8570-A9E76D45434B}" srcOrd="1" destOrd="0" presId="urn:microsoft.com/office/officeart/2005/8/layout/vList5"/>
    <dgm:cxn modelId="{07263573-9C3D-4F46-B1D7-A030CD423A3D}" type="presParOf" srcId="{645E0793-83E1-4723-906F-C26586E33530}" destId="{0D759DA1-A749-4C4C-9D5E-B8EFD1AF8ADA}" srcOrd="5" destOrd="0" presId="urn:microsoft.com/office/officeart/2005/8/layout/vList5"/>
    <dgm:cxn modelId="{E64662D7-3065-4165-962F-911270A903A4}" type="presParOf" srcId="{645E0793-83E1-4723-906F-C26586E33530}" destId="{2B0D8E98-1FE5-475C-B39D-552E1550DE19}" srcOrd="6" destOrd="0" presId="urn:microsoft.com/office/officeart/2005/8/layout/vList5"/>
    <dgm:cxn modelId="{145AFA5A-94B1-4186-9E7D-79A142399AD7}" type="presParOf" srcId="{2B0D8E98-1FE5-475C-B39D-552E1550DE19}" destId="{ABCEAAD3-91C9-4402-8F4A-F9302BF9EFD9}" srcOrd="0" destOrd="0" presId="urn:microsoft.com/office/officeart/2005/8/layout/vList5"/>
    <dgm:cxn modelId="{D6AF0006-6821-428F-9A21-B5032B61D339}" type="presParOf" srcId="{2B0D8E98-1FE5-475C-B39D-552E1550DE19}" destId="{67E49AC9-7187-4CDE-A752-D5C18864BE4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4F30FC-05D3-47F0-A205-009370A3D04E}" type="doc">
      <dgm:prSet loTypeId="urn:microsoft.com/office/officeart/2005/8/layout/default" loCatId="list" qsTypeId="urn:microsoft.com/office/officeart/2005/8/quickstyle/simple1" qsCatId="simple" csTypeId="urn:microsoft.com/office/officeart/2005/8/colors/accent1_1" csCatId="accent1" phldr="1"/>
      <dgm:spPr/>
      <dgm:t>
        <a:bodyPr/>
        <a:lstStyle/>
        <a:p>
          <a:endParaRPr lang="en-US"/>
        </a:p>
      </dgm:t>
    </dgm:pt>
    <dgm:pt modelId="{E646646F-F2BA-48FA-98AF-74D3C43F5DA7}">
      <dgm:prSet custT="1"/>
      <dgm:spPr/>
      <dgm:t>
        <a:bodyPr/>
        <a:lstStyle/>
        <a:p>
          <a:pPr rtl="0"/>
          <a:r>
            <a:rPr lang="en-US" sz="2400" dirty="0" smtClean="0">
              <a:latin typeface="Tahoma" pitchFamily="34" charset="0"/>
              <a:cs typeface="Tahoma" pitchFamily="34" charset="0"/>
            </a:rPr>
            <a:t>Under the Online Learning Tab you will also find a page titled “Tutorials”.</a:t>
          </a:r>
          <a:endParaRPr lang="en-US" sz="2400" dirty="0">
            <a:latin typeface="Tahoma" pitchFamily="34" charset="0"/>
            <a:cs typeface="Tahoma" pitchFamily="34" charset="0"/>
          </a:endParaRPr>
        </a:p>
      </dgm:t>
    </dgm:pt>
    <dgm:pt modelId="{5F380BA9-E0FA-4686-A707-6794EE69E7CB}" type="parTrans" cxnId="{CFE2E436-904A-425E-9596-9ABF4584C4B0}">
      <dgm:prSet/>
      <dgm:spPr/>
      <dgm:t>
        <a:bodyPr/>
        <a:lstStyle/>
        <a:p>
          <a:endParaRPr lang="en-US"/>
        </a:p>
      </dgm:t>
    </dgm:pt>
    <dgm:pt modelId="{6D4521EB-896F-4B62-928D-882A9B142E92}" type="sibTrans" cxnId="{CFE2E436-904A-425E-9596-9ABF4584C4B0}">
      <dgm:prSet/>
      <dgm:spPr/>
      <dgm:t>
        <a:bodyPr/>
        <a:lstStyle/>
        <a:p>
          <a:endParaRPr lang="en-US"/>
        </a:p>
      </dgm:t>
    </dgm:pt>
    <dgm:pt modelId="{C8AFD5D6-94CF-4F29-9416-A268A483194F}">
      <dgm:prSet custT="1"/>
      <dgm:spPr/>
      <dgm:t>
        <a:bodyPr/>
        <a:lstStyle/>
        <a:p>
          <a:pPr rtl="0"/>
          <a:r>
            <a:rPr lang="en-US" sz="2400" dirty="0" smtClean="0">
              <a:latin typeface="Tahoma" pitchFamily="34" charset="0"/>
              <a:cs typeface="Tahoma" pitchFamily="34" charset="0"/>
            </a:rPr>
            <a:t>These tutorials are You Tube videos to help you search for, retrieve, and organize your research information.</a:t>
          </a:r>
          <a:endParaRPr lang="en-US" sz="2400" dirty="0">
            <a:latin typeface="Tahoma" pitchFamily="34" charset="0"/>
            <a:cs typeface="Tahoma" pitchFamily="34" charset="0"/>
          </a:endParaRPr>
        </a:p>
      </dgm:t>
    </dgm:pt>
    <dgm:pt modelId="{AC40470D-CCB2-493E-92C8-9962F8A8BFAF}" type="parTrans" cxnId="{FD489188-BBBD-4654-BFB5-8BCC356E8596}">
      <dgm:prSet/>
      <dgm:spPr/>
      <dgm:t>
        <a:bodyPr/>
        <a:lstStyle/>
        <a:p>
          <a:endParaRPr lang="en-US"/>
        </a:p>
      </dgm:t>
    </dgm:pt>
    <dgm:pt modelId="{B11C1592-1BD0-4B65-A3D0-1696D551EB17}" type="sibTrans" cxnId="{FD489188-BBBD-4654-BFB5-8BCC356E8596}">
      <dgm:prSet/>
      <dgm:spPr/>
      <dgm:t>
        <a:bodyPr/>
        <a:lstStyle/>
        <a:p>
          <a:endParaRPr lang="en-US"/>
        </a:p>
      </dgm:t>
    </dgm:pt>
    <dgm:pt modelId="{5846A4C2-5901-4E34-BD45-E75A297314E2}">
      <dgm:prSet custT="1"/>
      <dgm:spPr/>
      <dgm:t>
        <a:bodyPr/>
        <a:lstStyle/>
        <a:p>
          <a:pPr rtl="0"/>
          <a:r>
            <a:rPr lang="en-US" sz="2400" dirty="0" smtClean="0">
              <a:latin typeface="Tahoma" pitchFamily="34" charset="0"/>
              <a:cs typeface="Tahoma" pitchFamily="34" charset="0"/>
            </a:rPr>
            <a:t>These videos are about the EBSCO platform but will give you a general idea of how to search for articles</a:t>
          </a:r>
          <a:endParaRPr lang="en-US" sz="2400" dirty="0">
            <a:latin typeface="Tahoma" pitchFamily="34" charset="0"/>
            <a:cs typeface="Tahoma" pitchFamily="34" charset="0"/>
          </a:endParaRPr>
        </a:p>
      </dgm:t>
    </dgm:pt>
    <dgm:pt modelId="{01C5DE3E-15A7-4994-9ED9-A76FEEFC1DA8}" type="parTrans" cxnId="{537BF3F4-86D2-4035-A87C-AD80FA3E1CC6}">
      <dgm:prSet/>
      <dgm:spPr/>
      <dgm:t>
        <a:bodyPr/>
        <a:lstStyle/>
        <a:p>
          <a:endParaRPr lang="en-US"/>
        </a:p>
      </dgm:t>
    </dgm:pt>
    <dgm:pt modelId="{18DA270F-7729-4178-9F27-78A1C2C98785}" type="sibTrans" cxnId="{537BF3F4-86D2-4035-A87C-AD80FA3E1CC6}">
      <dgm:prSet/>
      <dgm:spPr/>
      <dgm:t>
        <a:bodyPr/>
        <a:lstStyle/>
        <a:p>
          <a:endParaRPr lang="en-US"/>
        </a:p>
      </dgm:t>
    </dgm:pt>
    <dgm:pt modelId="{50AF06CC-BCEE-42D5-8F19-1CF7EE75AA39}">
      <dgm:prSet custT="1"/>
      <dgm:spPr/>
      <dgm:t>
        <a:bodyPr/>
        <a:lstStyle/>
        <a:p>
          <a:pPr rtl="0"/>
          <a:r>
            <a:rPr lang="en-US" sz="2000" dirty="0" smtClean="0">
              <a:latin typeface="Tahoma" pitchFamily="34" charset="0"/>
              <a:cs typeface="Tahoma" pitchFamily="34" charset="0"/>
            </a:rPr>
            <a:t>You will also find tutorials that are on specific databases for Education majors.  These will help you to find articles in your target areas.</a:t>
          </a:r>
          <a:endParaRPr lang="en-US" sz="2000" dirty="0">
            <a:latin typeface="Tahoma" pitchFamily="34" charset="0"/>
            <a:cs typeface="Tahoma" pitchFamily="34" charset="0"/>
          </a:endParaRPr>
        </a:p>
      </dgm:t>
    </dgm:pt>
    <dgm:pt modelId="{13CAF74F-C237-49D5-BA93-4DD28BAD255A}" type="parTrans" cxnId="{35F14DA7-EE05-41E4-9887-04CC897D66A9}">
      <dgm:prSet/>
      <dgm:spPr/>
      <dgm:t>
        <a:bodyPr/>
        <a:lstStyle/>
        <a:p>
          <a:endParaRPr lang="en-US"/>
        </a:p>
      </dgm:t>
    </dgm:pt>
    <dgm:pt modelId="{F03A88A2-9032-4A6F-BF51-0CC09A6A0B27}" type="sibTrans" cxnId="{35F14DA7-EE05-41E4-9887-04CC897D66A9}">
      <dgm:prSet/>
      <dgm:spPr/>
      <dgm:t>
        <a:bodyPr/>
        <a:lstStyle/>
        <a:p>
          <a:endParaRPr lang="en-US"/>
        </a:p>
      </dgm:t>
    </dgm:pt>
    <dgm:pt modelId="{CF833206-DF5E-452E-A83F-E834365627FB}" type="pres">
      <dgm:prSet presAssocID="{CB4F30FC-05D3-47F0-A205-009370A3D04E}" presName="diagram" presStyleCnt="0">
        <dgm:presLayoutVars>
          <dgm:dir/>
          <dgm:resizeHandles val="exact"/>
        </dgm:presLayoutVars>
      </dgm:prSet>
      <dgm:spPr/>
      <dgm:t>
        <a:bodyPr/>
        <a:lstStyle/>
        <a:p>
          <a:endParaRPr lang="en-US"/>
        </a:p>
      </dgm:t>
    </dgm:pt>
    <dgm:pt modelId="{196E85AC-1997-418F-8986-CEB0E1F6B3C3}" type="pres">
      <dgm:prSet presAssocID="{E646646F-F2BA-48FA-98AF-74D3C43F5DA7}" presName="node" presStyleLbl="node1" presStyleIdx="0" presStyleCnt="4">
        <dgm:presLayoutVars>
          <dgm:bulletEnabled val="1"/>
        </dgm:presLayoutVars>
      </dgm:prSet>
      <dgm:spPr/>
      <dgm:t>
        <a:bodyPr/>
        <a:lstStyle/>
        <a:p>
          <a:endParaRPr lang="en-US"/>
        </a:p>
      </dgm:t>
    </dgm:pt>
    <dgm:pt modelId="{63FE4E9A-E190-447B-B14B-4767C89AB2B0}" type="pres">
      <dgm:prSet presAssocID="{6D4521EB-896F-4B62-928D-882A9B142E92}" presName="sibTrans" presStyleCnt="0"/>
      <dgm:spPr/>
    </dgm:pt>
    <dgm:pt modelId="{A3ECDD2C-BA2E-4DE1-B3A9-B81CDD98B1F6}" type="pres">
      <dgm:prSet presAssocID="{C8AFD5D6-94CF-4F29-9416-A268A483194F}" presName="node" presStyleLbl="node1" presStyleIdx="1" presStyleCnt="4">
        <dgm:presLayoutVars>
          <dgm:bulletEnabled val="1"/>
        </dgm:presLayoutVars>
      </dgm:prSet>
      <dgm:spPr/>
      <dgm:t>
        <a:bodyPr/>
        <a:lstStyle/>
        <a:p>
          <a:endParaRPr lang="en-US"/>
        </a:p>
      </dgm:t>
    </dgm:pt>
    <dgm:pt modelId="{AE44B5A3-3692-4AD9-9DD5-F9C384FB9978}" type="pres">
      <dgm:prSet presAssocID="{B11C1592-1BD0-4B65-A3D0-1696D551EB17}" presName="sibTrans" presStyleCnt="0"/>
      <dgm:spPr/>
    </dgm:pt>
    <dgm:pt modelId="{A0787180-5F4E-41DB-8657-DB333C26F029}" type="pres">
      <dgm:prSet presAssocID="{5846A4C2-5901-4E34-BD45-E75A297314E2}" presName="node" presStyleLbl="node1" presStyleIdx="2" presStyleCnt="4">
        <dgm:presLayoutVars>
          <dgm:bulletEnabled val="1"/>
        </dgm:presLayoutVars>
      </dgm:prSet>
      <dgm:spPr/>
      <dgm:t>
        <a:bodyPr/>
        <a:lstStyle/>
        <a:p>
          <a:endParaRPr lang="en-US"/>
        </a:p>
      </dgm:t>
    </dgm:pt>
    <dgm:pt modelId="{0BC1011C-28C8-4261-80A3-2809D1B01524}" type="pres">
      <dgm:prSet presAssocID="{18DA270F-7729-4178-9F27-78A1C2C98785}" presName="sibTrans" presStyleCnt="0"/>
      <dgm:spPr/>
    </dgm:pt>
    <dgm:pt modelId="{33462DD3-EC3C-459F-BA1D-AE53AFEE60AD}" type="pres">
      <dgm:prSet presAssocID="{50AF06CC-BCEE-42D5-8F19-1CF7EE75AA39}" presName="node" presStyleLbl="node1" presStyleIdx="3" presStyleCnt="4">
        <dgm:presLayoutVars>
          <dgm:bulletEnabled val="1"/>
        </dgm:presLayoutVars>
      </dgm:prSet>
      <dgm:spPr/>
      <dgm:t>
        <a:bodyPr/>
        <a:lstStyle/>
        <a:p>
          <a:endParaRPr lang="en-US"/>
        </a:p>
      </dgm:t>
    </dgm:pt>
  </dgm:ptLst>
  <dgm:cxnLst>
    <dgm:cxn modelId="{CFE2E436-904A-425E-9596-9ABF4584C4B0}" srcId="{CB4F30FC-05D3-47F0-A205-009370A3D04E}" destId="{E646646F-F2BA-48FA-98AF-74D3C43F5DA7}" srcOrd="0" destOrd="0" parTransId="{5F380BA9-E0FA-4686-A707-6794EE69E7CB}" sibTransId="{6D4521EB-896F-4B62-928D-882A9B142E92}"/>
    <dgm:cxn modelId="{EC48F83C-24BB-49B6-8287-91D9D7442472}" type="presOf" srcId="{5846A4C2-5901-4E34-BD45-E75A297314E2}" destId="{A0787180-5F4E-41DB-8657-DB333C26F029}" srcOrd="0" destOrd="0" presId="urn:microsoft.com/office/officeart/2005/8/layout/default"/>
    <dgm:cxn modelId="{FD489188-BBBD-4654-BFB5-8BCC356E8596}" srcId="{CB4F30FC-05D3-47F0-A205-009370A3D04E}" destId="{C8AFD5D6-94CF-4F29-9416-A268A483194F}" srcOrd="1" destOrd="0" parTransId="{AC40470D-CCB2-493E-92C8-9962F8A8BFAF}" sibTransId="{B11C1592-1BD0-4B65-A3D0-1696D551EB17}"/>
    <dgm:cxn modelId="{B409B207-B2B5-496E-BBB9-00C7B8FB710A}" type="presOf" srcId="{CB4F30FC-05D3-47F0-A205-009370A3D04E}" destId="{CF833206-DF5E-452E-A83F-E834365627FB}" srcOrd="0" destOrd="0" presId="urn:microsoft.com/office/officeart/2005/8/layout/default"/>
    <dgm:cxn modelId="{3D1D1147-B139-4AB5-B838-243FE5CEFBF8}" type="presOf" srcId="{50AF06CC-BCEE-42D5-8F19-1CF7EE75AA39}" destId="{33462DD3-EC3C-459F-BA1D-AE53AFEE60AD}" srcOrd="0" destOrd="0" presId="urn:microsoft.com/office/officeart/2005/8/layout/default"/>
    <dgm:cxn modelId="{35F14DA7-EE05-41E4-9887-04CC897D66A9}" srcId="{CB4F30FC-05D3-47F0-A205-009370A3D04E}" destId="{50AF06CC-BCEE-42D5-8F19-1CF7EE75AA39}" srcOrd="3" destOrd="0" parTransId="{13CAF74F-C237-49D5-BA93-4DD28BAD255A}" sibTransId="{F03A88A2-9032-4A6F-BF51-0CC09A6A0B27}"/>
    <dgm:cxn modelId="{537BF3F4-86D2-4035-A87C-AD80FA3E1CC6}" srcId="{CB4F30FC-05D3-47F0-A205-009370A3D04E}" destId="{5846A4C2-5901-4E34-BD45-E75A297314E2}" srcOrd="2" destOrd="0" parTransId="{01C5DE3E-15A7-4994-9ED9-A76FEEFC1DA8}" sibTransId="{18DA270F-7729-4178-9F27-78A1C2C98785}"/>
    <dgm:cxn modelId="{88F5B079-069D-4285-85C6-3DD45C24D8CB}" type="presOf" srcId="{C8AFD5D6-94CF-4F29-9416-A268A483194F}" destId="{A3ECDD2C-BA2E-4DE1-B3A9-B81CDD98B1F6}" srcOrd="0" destOrd="0" presId="urn:microsoft.com/office/officeart/2005/8/layout/default"/>
    <dgm:cxn modelId="{8CB32AB8-031F-4D83-A55B-120CF5679520}" type="presOf" srcId="{E646646F-F2BA-48FA-98AF-74D3C43F5DA7}" destId="{196E85AC-1997-418F-8986-CEB0E1F6B3C3}" srcOrd="0" destOrd="0" presId="urn:microsoft.com/office/officeart/2005/8/layout/default"/>
    <dgm:cxn modelId="{8D3FC147-2E2D-43CD-91D2-C4AB0D94182C}" type="presParOf" srcId="{CF833206-DF5E-452E-A83F-E834365627FB}" destId="{196E85AC-1997-418F-8986-CEB0E1F6B3C3}" srcOrd="0" destOrd="0" presId="urn:microsoft.com/office/officeart/2005/8/layout/default"/>
    <dgm:cxn modelId="{A58F3FF6-A76F-4CCB-9BB6-D7A299AB11AC}" type="presParOf" srcId="{CF833206-DF5E-452E-A83F-E834365627FB}" destId="{63FE4E9A-E190-447B-B14B-4767C89AB2B0}" srcOrd="1" destOrd="0" presId="urn:microsoft.com/office/officeart/2005/8/layout/default"/>
    <dgm:cxn modelId="{B99E4727-F58D-4538-8619-E0909FF6965C}" type="presParOf" srcId="{CF833206-DF5E-452E-A83F-E834365627FB}" destId="{A3ECDD2C-BA2E-4DE1-B3A9-B81CDD98B1F6}" srcOrd="2" destOrd="0" presId="urn:microsoft.com/office/officeart/2005/8/layout/default"/>
    <dgm:cxn modelId="{32379BDC-EE57-4A08-96CF-361D5360AB00}" type="presParOf" srcId="{CF833206-DF5E-452E-A83F-E834365627FB}" destId="{AE44B5A3-3692-4AD9-9DD5-F9C384FB9978}" srcOrd="3" destOrd="0" presId="urn:microsoft.com/office/officeart/2005/8/layout/default"/>
    <dgm:cxn modelId="{F2A32985-4365-4DB4-AEA0-562A82601EE0}" type="presParOf" srcId="{CF833206-DF5E-452E-A83F-E834365627FB}" destId="{A0787180-5F4E-41DB-8657-DB333C26F029}" srcOrd="4" destOrd="0" presId="urn:microsoft.com/office/officeart/2005/8/layout/default"/>
    <dgm:cxn modelId="{C8BCC79F-39FE-49D4-99E3-1C18CB9B8A8A}" type="presParOf" srcId="{CF833206-DF5E-452E-A83F-E834365627FB}" destId="{0BC1011C-28C8-4261-80A3-2809D1B01524}" srcOrd="5" destOrd="0" presId="urn:microsoft.com/office/officeart/2005/8/layout/default"/>
    <dgm:cxn modelId="{3E5F9C5C-BED6-4B0F-8022-D75C260AF283}" type="presParOf" srcId="{CF833206-DF5E-452E-A83F-E834365627FB}" destId="{33462DD3-EC3C-459F-BA1D-AE53AFEE60A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3E48BA8-D902-4E63-BD5F-29F21AC5F4D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59B1F693-CB06-410E-A794-3282D0AFF5A8}">
      <dgm:prSet/>
      <dgm:spPr/>
      <dgm:t>
        <a:bodyPr/>
        <a:lstStyle/>
        <a:p>
          <a:pPr rtl="0"/>
          <a:r>
            <a:rPr lang="en-US" dirty="0" smtClean="0"/>
            <a:t>To locate articles in a database, topic terms are typed into the search box(es).</a:t>
          </a:r>
          <a:endParaRPr lang="en-US" dirty="0"/>
        </a:p>
      </dgm:t>
    </dgm:pt>
    <dgm:pt modelId="{301657CB-B357-48A3-B136-A0EF0161D651}" type="parTrans" cxnId="{074D589D-F050-43AC-AED0-55F17CF4EE6F}">
      <dgm:prSet/>
      <dgm:spPr/>
      <dgm:t>
        <a:bodyPr/>
        <a:lstStyle/>
        <a:p>
          <a:endParaRPr lang="en-US"/>
        </a:p>
      </dgm:t>
    </dgm:pt>
    <dgm:pt modelId="{D4FA9AB3-FE81-4323-A6CE-DD4760DA3D8E}" type="sibTrans" cxnId="{074D589D-F050-43AC-AED0-55F17CF4EE6F}">
      <dgm:prSet/>
      <dgm:spPr/>
      <dgm:t>
        <a:bodyPr/>
        <a:lstStyle/>
        <a:p>
          <a:endParaRPr lang="en-US"/>
        </a:p>
      </dgm:t>
    </dgm:pt>
    <dgm:pt modelId="{3DA68F94-141C-42AE-8496-9DF026BA0807}">
      <dgm:prSet/>
      <dgm:spPr/>
      <dgm:t>
        <a:bodyPr/>
        <a:lstStyle/>
        <a:p>
          <a:pPr rtl="0"/>
          <a:r>
            <a:rPr lang="en-US" dirty="0" smtClean="0"/>
            <a:t>A completed search will yield a list of articles that pertain to the subject.</a:t>
          </a:r>
          <a:endParaRPr lang="en-US" dirty="0"/>
        </a:p>
      </dgm:t>
    </dgm:pt>
    <dgm:pt modelId="{E14A82A6-F795-4D35-AA6F-BB05F39E9493}" type="parTrans" cxnId="{B0C5CF5F-3E78-45C3-B02C-08F15CB6BD84}">
      <dgm:prSet/>
      <dgm:spPr/>
      <dgm:t>
        <a:bodyPr/>
        <a:lstStyle/>
        <a:p>
          <a:endParaRPr lang="en-US"/>
        </a:p>
      </dgm:t>
    </dgm:pt>
    <dgm:pt modelId="{1D91847B-E9EA-4198-9FFE-32F92B9E834F}" type="sibTrans" cxnId="{B0C5CF5F-3E78-45C3-B02C-08F15CB6BD84}">
      <dgm:prSet/>
      <dgm:spPr/>
      <dgm:t>
        <a:bodyPr/>
        <a:lstStyle/>
        <a:p>
          <a:endParaRPr lang="en-US"/>
        </a:p>
      </dgm:t>
    </dgm:pt>
    <dgm:pt modelId="{10CB286B-732E-4B44-BB7E-8238A79D2592}" type="pres">
      <dgm:prSet presAssocID="{13E48BA8-D902-4E63-BD5F-29F21AC5F4D7}" presName="Name0" presStyleCnt="0">
        <dgm:presLayoutVars>
          <dgm:dir/>
          <dgm:animLvl val="lvl"/>
          <dgm:resizeHandles val="exact"/>
        </dgm:presLayoutVars>
      </dgm:prSet>
      <dgm:spPr/>
      <dgm:t>
        <a:bodyPr/>
        <a:lstStyle/>
        <a:p>
          <a:endParaRPr lang="en-US"/>
        </a:p>
      </dgm:t>
    </dgm:pt>
    <dgm:pt modelId="{7429854B-C401-4B03-969C-1185C5BDEE0F}" type="pres">
      <dgm:prSet presAssocID="{3DA68F94-141C-42AE-8496-9DF026BA0807}" presName="boxAndChildren" presStyleCnt="0"/>
      <dgm:spPr/>
    </dgm:pt>
    <dgm:pt modelId="{8C4D07C1-4912-4D4D-B833-F7ECA73C5C02}" type="pres">
      <dgm:prSet presAssocID="{3DA68F94-141C-42AE-8496-9DF026BA0807}" presName="parentTextBox" presStyleLbl="node1" presStyleIdx="0" presStyleCnt="2"/>
      <dgm:spPr/>
      <dgm:t>
        <a:bodyPr/>
        <a:lstStyle/>
        <a:p>
          <a:endParaRPr lang="en-US"/>
        </a:p>
      </dgm:t>
    </dgm:pt>
    <dgm:pt modelId="{CD20A6CE-F6EE-4442-B611-D5A4957F626F}" type="pres">
      <dgm:prSet presAssocID="{D4FA9AB3-FE81-4323-A6CE-DD4760DA3D8E}" presName="sp" presStyleCnt="0"/>
      <dgm:spPr/>
    </dgm:pt>
    <dgm:pt modelId="{EECEAD01-8048-438C-B82A-10BEAE57859B}" type="pres">
      <dgm:prSet presAssocID="{59B1F693-CB06-410E-A794-3282D0AFF5A8}" presName="arrowAndChildren" presStyleCnt="0"/>
      <dgm:spPr/>
    </dgm:pt>
    <dgm:pt modelId="{D27DAF27-4C36-4F6D-973B-5D135908228C}" type="pres">
      <dgm:prSet presAssocID="{59B1F693-CB06-410E-A794-3282D0AFF5A8}" presName="parentTextArrow" presStyleLbl="node1" presStyleIdx="1" presStyleCnt="2"/>
      <dgm:spPr/>
      <dgm:t>
        <a:bodyPr/>
        <a:lstStyle/>
        <a:p>
          <a:endParaRPr lang="en-US"/>
        </a:p>
      </dgm:t>
    </dgm:pt>
  </dgm:ptLst>
  <dgm:cxnLst>
    <dgm:cxn modelId="{B0C5CF5F-3E78-45C3-B02C-08F15CB6BD84}" srcId="{13E48BA8-D902-4E63-BD5F-29F21AC5F4D7}" destId="{3DA68F94-141C-42AE-8496-9DF026BA0807}" srcOrd="1" destOrd="0" parTransId="{E14A82A6-F795-4D35-AA6F-BB05F39E9493}" sibTransId="{1D91847B-E9EA-4198-9FFE-32F92B9E834F}"/>
    <dgm:cxn modelId="{074D589D-F050-43AC-AED0-55F17CF4EE6F}" srcId="{13E48BA8-D902-4E63-BD5F-29F21AC5F4D7}" destId="{59B1F693-CB06-410E-A794-3282D0AFF5A8}" srcOrd="0" destOrd="0" parTransId="{301657CB-B357-48A3-B136-A0EF0161D651}" sibTransId="{D4FA9AB3-FE81-4323-A6CE-DD4760DA3D8E}"/>
    <dgm:cxn modelId="{94CAC970-6062-4899-9741-2D6FDCE4BB96}" type="presOf" srcId="{3DA68F94-141C-42AE-8496-9DF026BA0807}" destId="{8C4D07C1-4912-4D4D-B833-F7ECA73C5C02}" srcOrd="0" destOrd="0" presId="urn:microsoft.com/office/officeart/2005/8/layout/process4"/>
    <dgm:cxn modelId="{712FE01D-9716-4E31-A3EB-8E7FCEACE3E4}" type="presOf" srcId="{13E48BA8-D902-4E63-BD5F-29F21AC5F4D7}" destId="{10CB286B-732E-4B44-BB7E-8238A79D2592}" srcOrd="0" destOrd="0" presId="urn:microsoft.com/office/officeart/2005/8/layout/process4"/>
    <dgm:cxn modelId="{D91F71B2-F731-4350-ADEC-22BC2D6EB51A}" type="presOf" srcId="{59B1F693-CB06-410E-A794-3282D0AFF5A8}" destId="{D27DAF27-4C36-4F6D-973B-5D135908228C}" srcOrd="0" destOrd="0" presId="urn:microsoft.com/office/officeart/2005/8/layout/process4"/>
    <dgm:cxn modelId="{3788FC43-BA95-48F2-901B-04D8B78AC226}" type="presParOf" srcId="{10CB286B-732E-4B44-BB7E-8238A79D2592}" destId="{7429854B-C401-4B03-969C-1185C5BDEE0F}" srcOrd="0" destOrd="0" presId="urn:microsoft.com/office/officeart/2005/8/layout/process4"/>
    <dgm:cxn modelId="{A27508DF-39F6-4CD2-84B3-3AA4A0433F68}" type="presParOf" srcId="{7429854B-C401-4B03-969C-1185C5BDEE0F}" destId="{8C4D07C1-4912-4D4D-B833-F7ECA73C5C02}" srcOrd="0" destOrd="0" presId="urn:microsoft.com/office/officeart/2005/8/layout/process4"/>
    <dgm:cxn modelId="{AFCC5FCF-CC28-4D34-A4F6-B3694F790D3D}" type="presParOf" srcId="{10CB286B-732E-4B44-BB7E-8238A79D2592}" destId="{CD20A6CE-F6EE-4442-B611-D5A4957F626F}" srcOrd="1" destOrd="0" presId="urn:microsoft.com/office/officeart/2005/8/layout/process4"/>
    <dgm:cxn modelId="{7F2A97EE-AB48-4CD5-9622-FA4A93BCFCD9}" type="presParOf" srcId="{10CB286B-732E-4B44-BB7E-8238A79D2592}" destId="{EECEAD01-8048-438C-B82A-10BEAE57859B}" srcOrd="2" destOrd="0" presId="urn:microsoft.com/office/officeart/2005/8/layout/process4"/>
    <dgm:cxn modelId="{314B3429-94D5-4019-BE3F-DE8C2BD5D4D3}" type="presParOf" srcId="{EECEAD01-8048-438C-B82A-10BEAE57859B}" destId="{D27DAF27-4C36-4F6D-973B-5D135908228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0D3133-48AD-4533-BEE0-D7254DEFC33D}" type="doc">
      <dgm:prSet loTypeId="urn:microsoft.com/office/officeart/2005/8/layout/process4" loCatId="list" qsTypeId="urn:microsoft.com/office/officeart/2005/8/quickstyle/simple1" qsCatId="simple" csTypeId="urn:microsoft.com/office/officeart/2005/8/colors/accent1_2" csCatId="accent1"/>
      <dgm:spPr/>
      <dgm:t>
        <a:bodyPr/>
        <a:lstStyle/>
        <a:p>
          <a:endParaRPr lang="en-US"/>
        </a:p>
      </dgm:t>
    </dgm:pt>
    <dgm:pt modelId="{74EB7250-E79C-4E14-86FF-07B7373656CA}">
      <dgm:prSet/>
      <dgm:spPr/>
      <dgm:t>
        <a:bodyPr/>
        <a:lstStyle/>
        <a:p>
          <a:pPr rtl="0"/>
          <a:r>
            <a:rPr lang="en-US" dirty="0" smtClean="0"/>
            <a:t>A session is the continuous time that you are searching within  databases.</a:t>
          </a:r>
          <a:endParaRPr lang="en-US" dirty="0"/>
        </a:p>
      </dgm:t>
    </dgm:pt>
    <dgm:pt modelId="{C08832F5-1405-40E1-9ECA-F0DC69923382}" type="parTrans" cxnId="{8BFB288D-627A-4E83-AB71-4F8D7371B648}">
      <dgm:prSet/>
      <dgm:spPr/>
      <dgm:t>
        <a:bodyPr/>
        <a:lstStyle/>
        <a:p>
          <a:endParaRPr lang="en-US"/>
        </a:p>
      </dgm:t>
    </dgm:pt>
    <dgm:pt modelId="{7974E7C0-6CFD-42C4-A85C-7DA46E42AE32}" type="sibTrans" cxnId="{8BFB288D-627A-4E83-AB71-4F8D7371B648}">
      <dgm:prSet/>
      <dgm:spPr/>
      <dgm:t>
        <a:bodyPr/>
        <a:lstStyle/>
        <a:p>
          <a:endParaRPr lang="en-US"/>
        </a:p>
      </dgm:t>
    </dgm:pt>
    <dgm:pt modelId="{83336E70-0301-41E2-8FEF-2D2C91EF747D}">
      <dgm:prSet/>
      <dgm:spPr/>
      <dgm:t>
        <a:bodyPr/>
        <a:lstStyle/>
        <a:p>
          <a:pPr rtl="0"/>
          <a:r>
            <a:rPr lang="en-US" dirty="0" smtClean="0"/>
            <a:t>Each time that you exit out of the Young Library databases and then have to reopen them, a new session begins.</a:t>
          </a:r>
          <a:endParaRPr lang="en-US" dirty="0"/>
        </a:p>
      </dgm:t>
    </dgm:pt>
    <dgm:pt modelId="{42F97B30-3179-40CE-AD05-F0654AC0AB6E}" type="parTrans" cxnId="{BD47535C-802F-4ECC-B078-4854EA4095C0}">
      <dgm:prSet/>
      <dgm:spPr/>
      <dgm:t>
        <a:bodyPr/>
        <a:lstStyle/>
        <a:p>
          <a:endParaRPr lang="en-US"/>
        </a:p>
      </dgm:t>
    </dgm:pt>
    <dgm:pt modelId="{3C69B2F2-CBDC-4167-96D9-7E2CECF4EF57}" type="sibTrans" cxnId="{BD47535C-802F-4ECC-B078-4854EA4095C0}">
      <dgm:prSet/>
      <dgm:spPr/>
      <dgm:t>
        <a:bodyPr/>
        <a:lstStyle/>
        <a:p>
          <a:endParaRPr lang="en-US"/>
        </a:p>
      </dgm:t>
    </dgm:pt>
    <dgm:pt modelId="{D9986051-A241-4867-8534-98E77FD0C779}" type="pres">
      <dgm:prSet presAssocID="{420D3133-48AD-4533-BEE0-D7254DEFC33D}" presName="Name0" presStyleCnt="0">
        <dgm:presLayoutVars>
          <dgm:dir/>
          <dgm:animLvl val="lvl"/>
          <dgm:resizeHandles val="exact"/>
        </dgm:presLayoutVars>
      </dgm:prSet>
      <dgm:spPr/>
      <dgm:t>
        <a:bodyPr/>
        <a:lstStyle/>
        <a:p>
          <a:endParaRPr lang="en-US"/>
        </a:p>
      </dgm:t>
    </dgm:pt>
    <dgm:pt modelId="{680737C2-D59B-4701-99C8-86A5D62B9EB7}" type="pres">
      <dgm:prSet presAssocID="{83336E70-0301-41E2-8FEF-2D2C91EF747D}" presName="boxAndChildren" presStyleCnt="0"/>
      <dgm:spPr/>
    </dgm:pt>
    <dgm:pt modelId="{F88D437F-B68F-4BA9-82CE-EF24C0CB9015}" type="pres">
      <dgm:prSet presAssocID="{83336E70-0301-41E2-8FEF-2D2C91EF747D}" presName="parentTextBox" presStyleLbl="node1" presStyleIdx="0" presStyleCnt="2"/>
      <dgm:spPr/>
      <dgm:t>
        <a:bodyPr/>
        <a:lstStyle/>
        <a:p>
          <a:endParaRPr lang="en-US"/>
        </a:p>
      </dgm:t>
    </dgm:pt>
    <dgm:pt modelId="{131BD53A-10B0-4571-AE6C-ABEB94A85A9F}" type="pres">
      <dgm:prSet presAssocID="{7974E7C0-6CFD-42C4-A85C-7DA46E42AE32}" presName="sp" presStyleCnt="0"/>
      <dgm:spPr/>
    </dgm:pt>
    <dgm:pt modelId="{15C27AE0-94AE-4131-B0AD-69C1817F6980}" type="pres">
      <dgm:prSet presAssocID="{74EB7250-E79C-4E14-86FF-07B7373656CA}" presName="arrowAndChildren" presStyleCnt="0"/>
      <dgm:spPr/>
    </dgm:pt>
    <dgm:pt modelId="{2EA614A6-7B77-407E-B8D0-71F612955044}" type="pres">
      <dgm:prSet presAssocID="{74EB7250-E79C-4E14-86FF-07B7373656CA}" presName="parentTextArrow" presStyleLbl="node1" presStyleIdx="1" presStyleCnt="2"/>
      <dgm:spPr/>
      <dgm:t>
        <a:bodyPr/>
        <a:lstStyle/>
        <a:p>
          <a:endParaRPr lang="en-US"/>
        </a:p>
      </dgm:t>
    </dgm:pt>
  </dgm:ptLst>
  <dgm:cxnLst>
    <dgm:cxn modelId="{64B1528E-B5B4-4517-8DFC-DB33812EB5E6}" type="presOf" srcId="{420D3133-48AD-4533-BEE0-D7254DEFC33D}" destId="{D9986051-A241-4867-8534-98E77FD0C779}" srcOrd="0" destOrd="0" presId="urn:microsoft.com/office/officeart/2005/8/layout/process4"/>
    <dgm:cxn modelId="{9A791416-E984-4AEB-A2B5-DA30B84401E5}" type="presOf" srcId="{74EB7250-E79C-4E14-86FF-07B7373656CA}" destId="{2EA614A6-7B77-407E-B8D0-71F612955044}" srcOrd="0" destOrd="0" presId="urn:microsoft.com/office/officeart/2005/8/layout/process4"/>
    <dgm:cxn modelId="{8BFB288D-627A-4E83-AB71-4F8D7371B648}" srcId="{420D3133-48AD-4533-BEE0-D7254DEFC33D}" destId="{74EB7250-E79C-4E14-86FF-07B7373656CA}" srcOrd="0" destOrd="0" parTransId="{C08832F5-1405-40E1-9ECA-F0DC69923382}" sibTransId="{7974E7C0-6CFD-42C4-A85C-7DA46E42AE32}"/>
    <dgm:cxn modelId="{714DE76D-A58C-4474-A75A-145E394567BC}" type="presOf" srcId="{83336E70-0301-41E2-8FEF-2D2C91EF747D}" destId="{F88D437F-B68F-4BA9-82CE-EF24C0CB9015}" srcOrd="0" destOrd="0" presId="urn:microsoft.com/office/officeart/2005/8/layout/process4"/>
    <dgm:cxn modelId="{BD47535C-802F-4ECC-B078-4854EA4095C0}" srcId="{420D3133-48AD-4533-BEE0-D7254DEFC33D}" destId="{83336E70-0301-41E2-8FEF-2D2C91EF747D}" srcOrd="1" destOrd="0" parTransId="{42F97B30-3179-40CE-AD05-F0654AC0AB6E}" sibTransId="{3C69B2F2-CBDC-4167-96D9-7E2CECF4EF57}"/>
    <dgm:cxn modelId="{F507EE87-3FC7-4A07-B971-3219B7D94481}" type="presParOf" srcId="{D9986051-A241-4867-8534-98E77FD0C779}" destId="{680737C2-D59B-4701-99C8-86A5D62B9EB7}" srcOrd="0" destOrd="0" presId="urn:microsoft.com/office/officeart/2005/8/layout/process4"/>
    <dgm:cxn modelId="{ADF7E541-3A24-498E-BB4F-54DCB72314E7}" type="presParOf" srcId="{680737C2-D59B-4701-99C8-86A5D62B9EB7}" destId="{F88D437F-B68F-4BA9-82CE-EF24C0CB9015}" srcOrd="0" destOrd="0" presId="urn:microsoft.com/office/officeart/2005/8/layout/process4"/>
    <dgm:cxn modelId="{E6D8E107-7AD4-42E4-B051-39D257F95CF4}" type="presParOf" srcId="{D9986051-A241-4867-8534-98E77FD0C779}" destId="{131BD53A-10B0-4571-AE6C-ABEB94A85A9F}" srcOrd="1" destOrd="0" presId="urn:microsoft.com/office/officeart/2005/8/layout/process4"/>
    <dgm:cxn modelId="{F0D3D635-1CFD-43F5-91D4-B96820C86E6C}" type="presParOf" srcId="{D9986051-A241-4867-8534-98E77FD0C779}" destId="{15C27AE0-94AE-4131-B0AD-69C1817F6980}" srcOrd="2" destOrd="0" presId="urn:microsoft.com/office/officeart/2005/8/layout/process4"/>
    <dgm:cxn modelId="{C64E2336-2242-48D9-A2F9-460F124EF570}" type="presParOf" srcId="{15C27AE0-94AE-4131-B0AD-69C1817F6980}" destId="{2EA614A6-7B77-407E-B8D0-71F612955044}" srcOrd="0" destOrd="0" presId="urn:microsoft.com/office/officeart/2005/8/layout/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D70641-F9C1-496D-A12F-8558A3081500}"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n-US"/>
        </a:p>
      </dgm:t>
    </dgm:pt>
    <dgm:pt modelId="{EAE4935B-1749-42DD-A7E5-6B0EB071E20F}">
      <dgm:prSet/>
      <dgm:spPr/>
      <dgm:t>
        <a:bodyPr/>
        <a:lstStyle/>
        <a:p>
          <a:pPr rtl="0"/>
          <a:r>
            <a:rPr lang="en-US" b="1" dirty="0" smtClean="0"/>
            <a:t>Experts</a:t>
          </a:r>
          <a:r>
            <a:rPr lang="en-US" dirty="0" smtClean="0"/>
            <a:t> in the particular subject of the article, have read an article and decided that it adds to the overall body of knowledge and should be published.</a:t>
          </a:r>
          <a:endParaRPr lang="en-US" dirty="0"/>
        </a:p>
      </dgm:t>
    </dgm:pt>
    <dgm:pt modelId="{93BB398C-4543-4EEE-88A7-57CCD67C660A}" type="parTrans" cxnId="{B4BC11CC-D81A-435B-9713-5B03102C30EE}">
      <dgm:prSet/>
      <dgm:spPr/>
      <dgm:t>
        <a:bodyPr/>
        <a:lstStyle/>
        <a:p>
          <a:endParaRPr lang="en-US"/>
        </a:p>
      </dgm:t>
    </dgm:pt>
    <dgm:pt modelId="{C58B5E8A-107A-4B11-87C4-6BE9CD15AEB3}" type="sibTrans" cxnId="{B4BC11CC-D81A-435B-9713-5B03102C30EE}">
      <dgm:prSet/>
      <dgm:spPr/>
      <dgm:t>
        <a:bodyPr/>
        <a:lstStyle/>
        <a:p>
          <a:endParaRPr lang="en-US"/>
        </a:p>
      </dgm:t>
    </dgm:pt>
    <dgm:pt modelId="{9422A17D-7094-4F74-BBDA-8EFD071C1926}" type="pres">
      <dgm:prSet presAssocID="{76D70641-F9C1-496D-A12F-8558A3081500}" presName="compositeShape" presStyleCnt="0">
        <dgm:presLayoutVars>
          <dgm:dir/>
          <dgm:resizeHandles/>
        </dgm:presLayoutVars>
      </dgm:prSet>
      <dgm:spPr/>
      <dgm:t>
        <a:bodyPr/>
        <a:lstStyle/>
        <a:p>
          <a:endParaRPr lang="en-US"/>
        </a:p>
      </dgm:t>
    </dgm:pt>
    <dgm:pt modelId="{59048B62-7BE4-407A-9AB4-8C8DC354B8FA}" type="pres">
      <dgm:prSet presAssocID="{76D70641-F9C1-496D-A12F-8558A3081500}" presName="pyramid" presStyleLbl="node1" presStyleIdx="0" presStyleCnt="1"/>
      <dgm:spPr/>
    </dgm:pt>
    <dgm:pt modelId="{4246942A-3701-435B-AB57-834B359E748B}" type="pres">
      <dgm:prSet presAssocID="{76D70641-F9C1-496D-A12F-8558A3081500}" presName="theList" presStyleCnt="0"/>
      <dgm:spPr/>
    </dgm:pt>
    <dgm:pt modelId="{01A334F5-CEF7-4360-A9C0-4DE6699305CD}" type="pres">
      <dgm:prSet presAssocID="{EAE4935B-1749-42DD-A7E5-6B0EB071E20F}" presName="aNode" presStyleLbl="fgAcc1" presStyleIdx="0" presStyleCnt="1">
        <dgm:presLayoutVars>
          <dgm:bulletEnabled val="1"/>
        </dgm:presLayoutVars>
      </dgm:prSet>
      <dgm:spPr/>
      <dgm:t>
        <a:bodyPr/>
        <a:lstStyle/>
        <a:p>
          <a:endParaRPr lang="en-US"/>
        </a:p>
      </dgm:t>
    </dgm:pt>
    <dgm:pt modelId="{AF5AA1D5-DFE3-42D7-9A11-3855DEFCDA63}" type="pres">
      <dgm:prSet presAssocID="{EAE4935B-1749-42DD-A7E5-6B0EB071E20F}" presName="aSpace" presStyleCnt="0"/>
      <dgm:spPr/>
    </dgm:pt>
  </dgm:ptLst>
  <dgm:cxnLst>
    <dgm:cxn modelId="{B4BC11CC-D81A-435B-9713-5B03102C30EE}" srcId="{76D70641-F9C1-496D-A12F-8558A3081500}" destId="{EAE4935B-1749-42DD-A7E5-6B0EB071E20F}" srcOrd="0" destOrd="0" parTransId="{93BB398C-4543-4EEE-88A7-57CCD67C660A}" sibTransId="{C58B5E8A-107A-4B11-87C4-6BE9CD15AEB3}"/>
    <dgm:cxn modelId="{28565EE9-6524-4EDE-85F4-9316AAAB37A9}" type="presOf" srcId="{EAE4935B-1749-42DD-A7E5-6B0EB071E20F}" destId="{01A334F5-CEF7-4360-A9C0-4DE6699305CD}" srcOrd="0" destOrd="0" presId="urn:microsoft.com/office/officeart/2005/8/layout/pyramid2"/>
    <dgm:cxn modelId="{67F995C9-66E0-42B0-BDB6-771BC9E79F53}" type="presOf" srcId="{76D70641-F9C1-496D-A12F-8558A3081500}" destId="{9422A17D-7094-4F74-BBDA-8EFD071C1926}" srcOrd="0" destOrd="0" presId="urn:microsoft.com/office/officeart/2005/8/layout/pyramid2"/>
    <dgm:cxn modelId="{548F87FD-111D-4869-A748-AFDA8AC57399}" type="presParOf" srcId="{9422A17D-7094-4F74-BBDA-8EFD071C1926}" destId="{59048B62-7BE4-407A-9AB4-8C8DC354B8FA}" srcOrd="0" destOrd="0" presId="urn:microsoft.com/office/officeart/2005/8/layout/pyramid2"/>
    <dgm:cxn modelId="{81C3B265-F3AD-4AB8-BF47-7D300468B0DD}" type="presParOf" srcId="{9422A17D-7094-4F74-BBDA-8EFD071C1926}" destId="{4246942A-3701-435B-AB57-834B359E748B}" srcOrd="1" destOrd="0" presId="urn:microsoft.com/office/officeart/2005/8/layout/pyramid2"/>
    <dgm:cxn modelId="{CE615910-1F8E-4C1F-BBA4-4A0729CC0985}" type="presParOf" srcId="{4246942A-3701-435B-AB57-834B359E748B}" destId="{01A334F5-CEF7-4360-A9C0-4DE6699305CD}" srcOrd="0" destOrd="0" presId="urn:microsoft.com/office/officeart/2005/8/layout/pyramid2"/>
    <dgm:cxn modelId="{6BBD5DE9-E25E-4343-8F79-8D7EAC693D74}" type="presParOf" srcId="{4246942A-3701-435B-AB57-834B359E748B}" destId="{AF5AA1D5-DFE3-42D7-9A11-3855DEFCDA63}" srcOrd="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28EC3A-6C2C-485F-8192-7570E366185C}"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n-US"/>
        </a:p>
      </dgm:t>
    </dgm:pt>
    <dgm:pt modelId="{155BD997-2CE3-4715-B840-1CAFA466D68C}">
      <dgm:prSet/>
      <dgm:spPr/>
      <dgm:t>
        <a:bodyPr/>
        <a:lstStyle/>
        <a:p>
          <a:pPr rtl="0"/>
          <a:r>
            <a:rPr lang="en-US" b="1" dirty="0" smtClean="0"/>
            <a:t>Reporters </a:t>
          </a:r>
          <a:r>
            <a:rPr lang="en-US" dirty="0" smtClean="0"/>
            <a:t>or writers have written an article that summarizes what someone has told them about a particular topic.</a:t>
          </a:r>
          <a:endParaRPr lang="en-US" dirty="0"/>
        </a:p>
      </dgm:t>
    </dgm:pt>
    <dgm:pt modelId="{D76BC55B-0AAE-4830-ADB8-BE5429519407}" type="parTrans" cxnId="{73332B7B-DBDD-455A-B1A3-910C593B4A50}">
      <dgm:prSet/>
      <dgm:spPr/>
      <dgm:t>
        <a:bodyPr/>
        <a:lstStyle/>
        <a:p>
          <a:endParaRPr lang="en-US"/>
        </a:p>
      </dgm:t>
    </dgm:pt>
    <dgm:pt modelId="{8E98FFD7-EE3A-4436-9905-D2F18DE84A74}" type="sibTrans" cxnId="{73332B7B-DBDD-455A-B1A3-910C593B4A50}">
      <dgm:prSet/>
      <dgm:spPr/>
      <dgm:t>
        <a:bodyPr/>
        <a:lstStyle/>
        <a:p>
          <a:endParaRPr lang="en-US"/>
        </a:p>
      </dgm:t>
    </dgm:pt>
    <dgm:pt modelId="{0E1C3951-1B0A-4A8A-9203-97BE0169AA5D}" type="pres">
      <dgm:prSet presAssocID="{4F28EC3A-6C2C-485F-8192-7570E366185C}" presName="compositeShape" presStyleCnt="0">
        <dgm:presLayoutVars>
          <dgm:dir/>
          <dgm:resizeHandles/>
        </dgm:presLayoutVars>
      </dgm:prSet>
      <dgm:spPr/>
      <dgm:t>
        <a:bodyPr/>
        <a:lstStyle/>
        <a:p>
          <a:endParaRPr lang="en-US"/>
        </a:p>
      </dgm:t>
    </dgm:pt>
    <dgm:pt modelId="{EE069DC4-E729-4395-B3F6-2C1AF27572F3}" type="pres">
      <dgm:prSet presAssocID="{4F28EC3A-6C2C-485F-8192-7570E366185C}" presName="pyramid" presStyleLbl="node1" presStyleIdx="0" presStyleCnt="1"/>
      <dgm:spPr/>
    </dgm:pt>
    <dgm:pt modelId="{5FE765CC-AE00-4F77-BCC0-E7DF14DD2EA2}" type="pres">
      <dgm:prSet presAssocID="{4F28EC3A-6C2C-485F-8192-7570E366185C}" presName="theList" presStyleCnt="0"/>
      <dgm:spPr/>
    </dgm:pt>
    <dgm:pt modelId="{5E2680CE-77C9-40E3-8DB9-3D0C0D661FD4}" type="pres">
      <dgm:prSet presAssocID="{155BD997-2CE3-4715-B840-1CAFA466D68C}" presName="aNode" presStyleLbl="fgAcc1" presStyleIdx="0" presStyleCnt="1">
        <dgm:presLayoutVars>
          <dgm:bulletEnabled val="1"/>
        </dgm:presLayoutVars>
      </dgm:prSet>
      <dgm:spPr/>
      <dgm:t>
        <a:bodyPr/>
        <a:lstStyle/>
        <a:p>
          <a:endParaRPr lang="en-US"/>
        </a:p>
      </dgm:t>
    </dgm:pt>
    <dgm:pt modelId="{7AB61A36-2662-45EE-B3AB-C54F064BCB43}" type="pres">
      <dgm:prSet presAssocID="{155BD997-2CE3-4715-B840-1CAFA466D68C}" presName="aSpace" presStyleCnt="0"/>
      <dgm:spPr/>
    </dgm:pt>
  </dgm:ptLst>
  <dgm:cxnLst>
    <dgm:cxn modelId="{73332B7B-DBDD-455A-B1A3-910C593B4A50}" srcId="{4F28EC3A-6C2C-485F-8192-7570E366185C}" destId="{155BD997-2CE3-4715-B840-1CAFA466D68C}" srcOrd="0" destOrd="0" parTransId="{D76BC55B-0AAE-4830-ADB8-BE5429519407}" sibTransId="{8E98FFD7-EE3A-4436-9905-D2F18DE84A74}"/>
    <dgm:cxn modelId="{C12F6615-8CA7-481A-B072-6B751FBC1797}" type="presOf" srcId="{155BD997-2CE3-4715-B840-1CAFA466D68C}" destId="{5E2680CE-77C9-40E3-8DB9-3D0C0D661FD4}" srcOrd="0" destOrd="0" presId="urn:microsoft.com/office/officeart/2005/8/layout/pyramid2"/>
    <dgm:cxn modelId="{AFA64E97-C002-44E4-8DFF-7B5B024389C7}" type="presOf" srcId="{4F28EC3A-6C2C-485F-8192-7570E366185C}" destId="{0E1C3951-1B0A-4A8A-9203-97BE0169AA5D}" srcOrd="0" destOrd="0" presId="urn:microsoft.com/office/officeart/2005/8/layout/pyramid2"/>
    <dgm:cxn modelId="{F423D990-8C3D-4D0B-BD57-187D61E467EE}" type="presParOf" srcId="{0E1C3951-1B0A-4A8A-9203-97BE0169AA5D}" destId="{EE069DC4-E729-4395-B3F6-2C1AF27572F3}" srcOrd="0" destOrd="0" presId="urn:microsoft.com/office/officeart/2005/8/layout/pyramid2"/>
    <dgm:cxn modelId="{49A9E9BC-D1AF-4A81-AE10-BE7C5D9EEF2C}" type="presParOf" srcId="{0E1C3951-1B0A-4A8A-9203-97BE0169AA5D}" destId="{5FE765CC-AE00-4F77-BCC0-E7DF14DD2EA2}" srcOrd="1" destOrd="0" presId="urn:microsoft.com/office/officeart/2005/8/layout/pyramid2"/>
    <dgm:cxn modelId="{3A439633-7217-46AF-B994-E442055C974B}" type="presParOf" srcId="{5FE765CC-AE00-4F77-BCC0-E7DF14DD2EA2}" destId="{5E2680CE-77C9-40E3-8DB9-3D0C0D661FD4}" srcOrd="0" destOrd="0" presId="urn:microsoft.com/office/officeart/2005/8/layout/pyramid2"/>
    <dgm:cxn modelId="{D5155A7B-2ABF-458E-B8FC-24146E2DCC4B}" type="presParOf" srcId="{5FE765CC-AE00-4F77-BCC0-E7DF14DD2EA2}" destId="{7AB61A36-2662-45EE-B3AB-C54F064BCB43}" srcOrd="1"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FA26CA4-AB93-4970-8956-7E732CA63505}"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5AA3A496-DDF6-4D8C-8955-E5AD3F3AE36F}">
      <dgm:prSet/>
      <dgm:spPr/>
      <dgm:t>
        <a:bodyPr/>
        <a:lstStyle/>
        <a:p>
          <a:pPr rtl="0"/>
          <a:r>
            <a:rPr lang="en-US" b="1" u="sng" dirty="0" smtClean="0"/>
            <a:t>Helpful Hints for Education Research</a:t>
          </a:r>
          <a:endParaRPr lang="en-US" dirty="0"/>
        </a:p>
      </dgm:t>
    </dgm:pt>
    <dgm:pt modelId="{8D8ECAE3-10F4-4B61-A021-F5D4B51A5975}" type="parTrans" cxnId="{B05C57AF-2CD1-4FD2-80EB-10CC100BB162}">
      <dgm:prSet/>
      <dgm:spPr/>
      <dgm:t>
        <a:bodyPr/>
        <a:lstStyle/>
        <a:p>
          <a:endParaRPr lang="en-US"/>
        </a:p>
      </dgm:t>
    </dgm:pt>
    <dgm:pt modelId="{11AE65F4-DA0E-4871-8521-D90A73CF6313}" type="sibTrans" cxnId="{B05C57AF-2CD1-4FD2-80EB-10CC100BB162}">
      <dgm:prSet/>
      <dgm:spPr/>
      <dgm:t>
        <a:bodyPr/>
        <a:lstStyle/>
        <a:p>
          <a:endParaRPr lang="en-US"/>
        </a:p>
      </dgm:t>
    </dgm:pt>
    <dgm:pt modelId="{DF0C12EE-C1F4-46D1-952F-B6DDC0CB6506}">
      <dgm:prSet/>
      <dgm:spPr/>
      <dgm:t>
        <a:bodyPr/>
        <a:lstStyle/>
        <a:p>
          <a:pPr rtl="0"/>
          <a:r>
            <a:rPr lang="en-US" dirty="0" smtClean="0"/>
            <a:t>As you retrieve your results from a database search, be sure to read each citation.  Look for terms like “Research article” at the end of the citation.  Also be sure to select for “Peer-reviewed articles” in the left hand column.</a:t>
          </a:r>
          <a:endParaRPr lang="en-US" dirty="0"/>
        </a:p>
      </dgm:t>
    </dgm:pt>
    <dgm:pt modelId="{6158A0B2-60B9-4986-B235-3B8838D1BAEC}" type="parTrans" cxnId="{54F57229-AFCD-480E-94B8-0C51F8D40D23}">
      <dgm:prSet/>
      <dgm:spPr/>
      <dgm:t>
        <a:bodyPr/>
        <a:lstStyle/>
        <a:p>
          <a:endParaRPr lang="en-US"/>
        </a:p>
      </dgm:t>
    </dgm:pt>
    <dgm:pt modelId="{0304AC2B-6969-4F9D-B610-203C823F6577}" type="sibTrans" cxnId="{54F57229-AFCD-480E-94B8-0C51F8D40D23}">
      <dgm:prSet/>
      <dgm:spPr/>
      <dgm:t>
        <a:bodyPr/>
        <a:lstStyle/>
        <a:p>
          <a:endParaRPr lang="en-US"/>
        </a:p>
      </dgm:t>
    </dgm:pt>
    <dgm:pt modelId="{4E1C89C4-748A-4689-9BD6-985C727760BE}">
      <dgm:prSet/>
      <dgm:spPr/>
      <dgm:t>
        <a:bodyPr/>
        <a:lstStyle/>
        <a:p>
          <a:pPr rtl="0"/>
          <a:r>
            <a:rPr lang="en-US" dirty="0" smtClean="0"/>
            <a:t>Be sure to look at the references at the end of any article that contains the exact information you are looking for.  It will help you find additional articles on your topic that may not appear in your initial key word search.</a:t>
          </a:r>
          <a:endParaRPr lang="en-US" dirty="0"/>
        </a:p>
      </dgm:t>
    </dgm:pt>
    <dgm:pt modelId="{3CB90F47-6AA4-48FA-8EAB-5CDEC4ED8276}" type="parTrans" cxnId="{8DFE359A-0861-4A29-8C6A-9BA43F6A5437}">
      <dgm:prSet/>
      <dgm:spPr/>
      <dgm:t>
        <a:bodyPr/>
        <a:lstStyle/>
        <a:p>
          <a:endParaRPr lang="en-US"/>
        </a:p>
      </dgm:t>
    </dgm:pt>
    <dgm:pt modelId="{5466DB26-5CDF-466A-9F4B-CABA6C0A0919}" type="sibTrans" cxnId="{8DFE359A-0861-4A29-8C6A-9BA43F6A5437}">
      <dgm:prSet/>
      <dgm:spPr/>
      <dgm:t>
        <a:bodyPr/>
        <a:lstStyle/>
        <a:p>
          <a:endParaRPr lang="en-US"/>
        </a:p>
      </dgm:t>
    </dgm:pt>
    <dgm:pt modelId="{326F90A1-1995-45DB-A4A9-5001D75DD0CE}">
      <dgm:prSet/>
      <dgm:spPr/>
      <dgm:t>
        <a:bodyPr/>
        <a:lstStyle/>
        <a:p>
          <a:pPr rtl="0"/>
          <a:r>
            <a:rPr lang="en-US" dirty="0" smtClean="0"/>
            <a:t>Look at the search terms under the word “Subjects” on your results list.  They can help you find terms that you may never have discovered on your own. </a:t>
          </a:r>
          <a:endParaRPr lang="en-US" dirty="0"/>
        </a:p>
      </dgm:t>
    </dgm:pt>
    <dgm:pt modelId="{8FC56A98-65CD-45DA-B284-E4D4434541FC}" type="parTrans" cxnId="{1B80D78B-ED56-4898-BA26-E3148348B6DD}">
      <dgm:prSet/>
      <dgm:spPr/>
      <dgm:t>
        <a:bodyPr/>
        <a:lstStyle/>
        <a:p>
          <a:endParaRPr lang="en-US"/>
        </a:p>
      </dgm:t>
    </dgm:pt>
    <dgm:pt modelId="{9DBA5F6D-9381-44C0-B26B-240BC865E2B5}" type="sibTrans" cxnId="{1B80D78B-ED56-4898-BA26-E3148348B6DD}">
      <dgm:prSet/>
      <dgm:spPr/>
      <dgm:t>
        <a:bodyPr/>
        <a:lstStyle/>
        <a:p>
          <a:endParaRPr lang="en-US"/>
        </a:p>
      </dgm:t>
    </dgm:pt>
    <dgm:pt modelId="{FE11D6FC-27F0-417E-8E6A-9E00B7914445}" type="pres">
      <dgm:prSet presAssocID="{CFA26CA4-AB93-4970-8956-7E732CA63505}" presName="linear" presStyleCnt="0">
        <dgm:presLayoutVars>
          <dgm:animLvl val="lvl"/>
          <dgm:resizeHandles val="exact"/>
        </dgm:presLayoutVars>
      </dgm:prSet>
      <dgm:spPr/>
      <dgm:t>
        <a:bodyPr/>
        <a:lstStyle/>
        <a:p>
          <a:endParaRPr lang="en-US"/>
        </a:p>
      </dgm:t>
    </dgm:pt>
    <dgm:pt modelId="{B34ADF5B-A0A3-47BE-B9F4-4234E7A9FD0D}" type="pres">
      <dgm:prSet presAssocID="{5AA3A496-DDF6-4D8C-8955-E5AD3F3AE36F}" presName="parentText" presStyleLbl="node1" presStyleIdx="0" presStyleCnt="4">
        <dgm:presLayoutVars>
          <dgm:chMax val="0"/>
          <dgm:bulletEnabled val="1"/>
        </dgm:presLayoutVars>
      </dgm:prSet>
      <dgm:spPr/>
      <dgm:t>
        <a:bodyPr/>
        <a:lstStyle/>
        <a:p>
          <a:endParaRPr lang="en-US"/>
        </a:p>
      </dgm:t>
    </dgm:pt>
    <dgm:pt modelId="{70D34B31-A3F9-40EA-B1E5-3BCC468C5FC0}" type="pres">
      <dgm:prSet presAssocID="{11AE65F4-DA0E-4871-8521-D90A73CF6313}" presName="spacer" presStyleCnt="0"/>
      <dgm:spPr/>
      <dgm:t>
        <a:bodyPr/>
        <a:lstStyle/>
        <a:p>
          <a:endParaRPr lang="en-US"/>
        </a:p>
      </dgm:t>
    </dgm:pt>
    <dgm:pt modelId="{D4AAC057-1D3F-4370-B08B-16DDF23EC731}" type="pres">
      <dgm:prSet presAssocID="{DF0C12EE-C1F4-46D1-952F-B6DDC0CB6506}" presName="parentText" presStyleLbl="node1" presStyleIdx="1" presStyleCnt="4">
        <dgm:presLayoutVars>
          <dgm:chMax val="0"/>
          <dgm:bulletEnabled val="1"/>
        </dgm:presLayoutVars>
      </dgm:prSet>
      <dgm:spPr/>
      <dgm:t>
        <a:bodyPr/>
        <a:lstStyle/>
        <a:p>
          <a:endParaRPr lang="en-US"/>
        </a:p>
      </dgm:t>
    </dgm:pt>
    <dgm:pt modelId="{94202FA2-CFCE-4448-816F-17BD0737ADC1}" type="pres">
      <dgm:prSet presAssocID="{0304AC2B-6969-4F9D-B610-203C823F6577}" presName="spacer" presStyleCnt="0"/>
      <dgm:spPr/>
      <dgm:t>
        <a:bodyPr/>
        <a:lstStyle/>
        <a:p>
          <a:endParaRPr lang="en-US"/>
        </a:p>
      </dgm:t>
    </dgm:pt>
    <dgm:pt modelId="{97823C93-E600-400B-B457-1F0DE881EA10}" type="pres">
      <dgm:prSet presAssocID="{4E1C89C4-748A-4689-9BD6-985C727760BE}" presName="parentText" presStyleLbl="node1" presStyleIdx="2" presStyleCnt="4">
        <dgm:presLayoutVars>
          <dgm:chMax val="0"/>
          <dgm:bulletEnabled val="1"/>
        </dgm:presLayoutVars>
      </dgm:prSet>
      <dgm:spPr/>
      <dgm:t>
        <a:bodyPr/>
        <a:lstStyle/>
        <a:p>
          <a:endParaRPr lang="en-US"/>
        </a:p>
      </dgm:t>
    </dgm:pt>
    <dgm:pt modelId="{801CE3F1-2034-499E-BBE1-9D54744C1870}" type="pres">
      <dgm:prSet presAssocID="{5466DB26-5CDF-466A-9F4B-CABA6C0A0919}" presName="spacer" presStyleCnt="0"/>
      <dgm:spPr/>
      <dgm:t>
        <a:bodyPr/>
        <a:lstStyle/>
        <a:p>
          <a:endParaRPr lang="en-US"/>
        </a:p>
      </dgm:t>
    </dgm:pt>
    <dgm:pt modelId="{1A19FC08-56EC-4C1D-B8D6-69DE595A56D7}" type="pres">
      <dgm:prSet presAssocID="{326F90A1-1995-45DB-A4A9-5001D75DD0CE}" presName="parentText" presStyleLbl="node1" presStyleIdx="3" presStyleCnt="4">
        <dgm:presLayoutVars>
          <dgm:chMax val="0"/>
          <dgm:bulletEnabled val="1"/>
        </dgm:presLayoutVars>
      </dgm:prSet>
      <dgm:spPr/>
      <dgm:t>
        <a:bodyPr/>
        <a:lstStyle/>
        <a:p>
          <a:endParaRPr lang="en-US"/>
        </a:p>
      </dgm:t>
    </dgm:pt>
  </dgm:ptLst>
  <dgm:cxnLst>
    <dgm:cxn modelId="{ECFBE33F-8EB2-438B-B753-B3035F3879D3}" type="presOf" srcId="{326F90A1-1995-45DB-A4A9-5001D75DD0CE}" destId="{1A19FC08-56EC-4C1D-B8D6-69DE595A56D7}" srcOrd="0" destOrd="0" presId="urn:microsoft.com/office/officeart/2005/8/layout/vList2"/>
    <dgm:cxn modelId="{B03E9B3F-530A-4221-A9CF-421B858BA942}" type="presOf" srcId="{4E1C89C4-748A-4689-9BD6-985C727760BE}" destId="{97823C93-E600-400B-B457-1F0DE881EA10}" srcOrd="0" destOrd="0" presId="urn:microsoft.com/office/officeart/2005/8/layout/vList2"/>
    <dgm:cxn modelId="{8DFE359A-0861-4A29-8C6A-9BA43F6A5437}" srcId="{CFA26CA4-AB93-4970-8956-7E732CA63505}" destId="{4E1C89C4-748A-4689-9BD6-985C727760BE}" srcOrd="2" destOrd="0" parTransId="{3CB90F47-6AA4-48FA-8EAB-5CDEC4ED8276}" sibTransId="{5466DB26-5CDF-466A-9F4B-CABA6C0A0919}"/>
    <dgm:cxn modelId="{DD7C2EE9-1658-4EEC-8B67-103578977E84}" type="presOf" srcId="{5AA3A496-DDF6-4D8C-8955-E5AD3F3AE36F}" destId="{B34ADF5B-A0A3-47BE-B9F4-4234E7A9FD0D}" srcOrd="0" destOrd="0" presId="urn:microsoft.com/office/officeart/2005/8/layout/vList2"/>
    <dgm:cxn modelId="{0C343904-BB70-4E6A-88A2-2D0845E0B7FE}" type="presOf" srcId="{DF0C12EE-C1F4-46D1-952F-B6DDC0CB6506}" destId="{D4AAC057-1D3F-4370-B08B-16DDF23EC731}" srcOrd="0" destOrd="0" presId="urn:microsoft.com/office/officeart/2005/8/layout/vList2"/>
    <dgm:cxn modelId="{1B80D78B-ED56-4898-BA26-E3148348B6DD}" srcId="{CFA26CA4-AB93-4970-8956-7E732CA63505}" destId="{326F90A1-1995-45DB-A4A9-5001D75DD0CE}" srcOrd="3" destOrd="0" parTransId="{8FC56A98-65CD-45DA-B284-E4D4434541FC}" sibTransId="{9DBA5F6D-9381-44C0-B26B-240BC865E2B5}"/>
    <dgm:cxn modelId="{B05C57AF-2CD1-4FD2-80EB-10CC100BB162}" srcId="{CFA26CA4-AB93-4970-8956-7E732CA63505}" destId="{5AA3A496-DDF6-4D8C-8955-E5AD3F3AE36F}" srcOrd="0" destOrd="0" parTransId="{8D8ECAE3-10F4-4B61-A021-F5D4B51A5975}" sibTransId="{11AE65F4-DA0E-4871-8521-D90A73CF6313}"/>
    <dgm:cxn modelId="{4E24B79F-DCEE-4561-9047-6BC7DB0862BB}" type="presOf" srcId="{CFA26CA4-AB93-4970-8956-7E732CA63505}" destId="{FE11D6FC-27F0-417E-8E6A-9E00B7914445}" srcOrd="0" destOrd="0" presId="urn:microsoft.com/office/officeart/2005/8/layout/vList2"/>
    <dgm:cxn modelId="{54F57229-AFCD-480E-94B8-0C51F8D40D23}" srcId="{CFA26CA4-AB93-4970-8956-7E732CA63505}" destId="{DF0C12EE-C1F4-46D1-952F-B6DDC0CB6506}" srcOrd="1" destOrd="0" parTransId="{6158A0B2-60B9-4986-B235-3B8838D1BAEC}" sibTransId="{0304AC2B-6969-4F9D-B610-203C823F6577}"/>
    <dgm:cxn modelId="{37F22390-B3EE-455D-A129-9D633403CC84}" type="presParOf" srcId="{FE11D6FC-27F0-417E-8E6A-9E00B7914445}" destId="{B34ADF5B-A0A3-47BE-B9F4-4234E7A9FD0D}" srcOrd="0" destOrd="0" presId="urn:microsoft.com/office/officeart/2005/8/layout/vList2"/>
    <dgm:cxn modelId="{6C14F559-3B5B-46C5-87F4-4E0C4E08F6B4}" type="presParOf" srcId="{FE11D6FC-27F0-417E-8E6A-9E00B7914445}" destId="{70D34B31-A3F9-40EA-B1E5-3BCC468C5FC0}" srcOrd="1" destOrd="0" presId="urn:microsoft.com/office/officeart/2005/8/layout/vList2"/>
    <dgm:cxn modelId="{0DB36BCD-8DF1-441D-A2C1-C714082C1CB0}" type="presParOf" srcId="{FE11D6FC-27F0-417E-8E6A-9E00B7914445}" destId="{D4AAC057-1D3F-4370-B08B-16DDF23EC731}" srcOrd="2" destOrd="0" presId="urn:microsoft.com/office/officeart/2005/8/layout/vList2"/>
    <dgm:cxn modelId="{80E104FF-C328-4A29-A226-DB1A56F42FF7}" type="presParOf" srcId="{FE11D6FC-27F0-417E-8E6A-9E00B7914445}" destId="{94202FA2-CFCE-4448-816F-17BD0737ADC1}" srcOrd="3" destOrd="0" presId="urn:microsoft.com/office/officeart/2005/8/layout/vList2"/>
    <dgm:cxn modelId="{F62610F3-A49B-4367-BE98-8700FA9EADD4}" type="presParOf" srcId="{FE11D6FC-27F0-417E-8E6A-9E00B7914445}" destId="{97823C93-E600-400B-B457-1F0DE881EA10}" srcOrd="4" destOrd="0" presId="urn:microsoft.com/office/officeart/2005/8/layout/vList2"/>
    <dgm:cxn modelId="{0AB7942D-4A4C-45CE-8ED3-DB3D9CE635EB}" type="presParOf" srcId="{FE11D6FC-27F0-417E-8E6A-9E00B7914445}" destId="{801CE3F1-2034-499E-BBE1-9D54744C1870}" srcOrd="5" destOrd="0" presId="urn:microsoft.com/office/officeart/2005/8/layout/vList2"/>
    <dgm:cxn modelId="{DE43A2DC-D987-4C95-874B-717AAA0A2318}" type="presParOf" srcId="{FE11D6FC-27F0-417E-8E6A-9E00B7914445}" destId="{1A19FC08-56EC-4C1D-B8D6-69DE595A56D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5195A-2723-4076-A9B6-30AAA2F1A11B}">
      <dsp:nvSpPr>
        <dsp:cNvPr id="0" name=""/>
        <dsp:cNvSpPr/>
      </dsp:nvSpPr>
      <dsp:spPr>
        <a:xfrm>
          <a:off x="0" y="2440"/>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All electronic books and subscription databases are restricted for use by KCU students, faculty, and staff.  You are considered KCU students.</a:t>
          </a:r>
          <a:endParaRPr lang="en-US" sz="1400" kern="1200" dirty="0"/>
        </a:p>
      </dsp:txBody>
      <dsp:txXfrm>
        <a:off x="57308" y="59748"/>
        <a:ext cx="2848040" cy="1059340"/>
      </dsp:txXfrm>
    </dsp:sp>
    <dsp:sp modelId="{9BC720D6-F9E4-4516-80EB-4276F8EF5B93}">
      <dsp:nvSpPr>
        <dsp:cNvPr id="0" name=""/>
        <dsp:cNvSpPr/>
      </dsp:nvSpPr>
      <dsp:spPr>
        <a:xfrm>
          <a:off x="0" y="1235094"/>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When you </a:t>
          </a:r>
          <a:r>
            <a:rPr lang="en-US" sz="1400" kern="1200" dirty="0" smtClean="0"/>
            <a:t>select a database such as Education Complete, you will see a request for a KCU Barcode Password and a KCU Pin #.</a:t>
          </a:r>
          <a:endParaRPr lang="en-US" sz="1400" kern="1200" dirty="0"/>
        </a:p>
      </dsp:txBody>
      <dsp:txXfrm>
        <a:off x="57308" y="1292402"/>
        <a:ext cx="2848040" cy="1059340"/>
      </dsp:txXfrm>
    </dsp:sp>
    <dsp:sp modelId="{F762301A-CB0F-4241-8570-A9E76D45434B}">
      <dsp:nvSpPr>
        <dsp:cNvPr id="0" name=""/>
        <dsp:cNvSpPr/>
      </dsp:nvSpPr>
      <dsp:spPr>
        <a:xfrm rot="5400000">
          <a:off x="5126545" y="1646114"/>
          <a:ext cx="939165"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kern="1200" dirty="0" smtClean="0"/>
            <a:t>Example: KCU PIN#:  </a:t>
          </a:r>
          <a:r>
            <a:rPr lang="en-US" sz="2600" kern="1200" dirty="0" err="1" smtClean="0"/>
            <a:t>nenders</a:t>
          </a:r>
          <a:endParaRPr lang="en-US" sz="2600" kern="1200" dirty="0"/>
        </a:p>
      </dsp:txBody>
      <dsp:txXfrm rot="-5400000">
        <a:off x="2962656" y="3855849"/>
        <a:ext cx="5221098" cy="847473"/>
      </dsp:txXfrm>
    </dsp:sp>
    <dsp:sp modelId="{3388E149-7381-456F-8B23-DE358DE05D16}">
      <dsp:nvSpPr>
        <dsp:cNvPr id="0" name=""/>
        <dsp:cNvSpPr/>
      </dsp:nvSpPr>
      <dsp:spPr>
        <a:xfrm>
          <a:off x="0" y="3702843"/>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Your </a:t>
          </a:r>
          <a:r>
            <a:rPr lang="en-US" sz="1400" kern="1200" dirty="0" smtClean="0"/>
            <a:t>KCU Pin # is the first letter of your first name followed by your last name, all lower case.</a:t>
          </a:r>
          <a:endParaRPr lang="en-US" sz="1400" kern="1200" dirty="0"/>
        </a:p>
      </dsp:txBody>
      <dsp:txXfrm>
        <a:off x="57308" y="3760151"/>
        <a:ext cx="2848040" cy="1059340"/>
      </dsp:txXfrm>
    </dsp:sp>
    <dsp:sp modelId="{67E49AC9-7187-4CDE-A752-D5C18864BE4A}">
      <dsp:nvSpPr>
        <dsp:cNvPr id="0" name=""/>
        <dsp:cNvSpPr/>
      </dsp:nvSpPr>
      <dsp:spPr>
        <a:xfrm rot="5400000">
          <a:off x="5126545" y="503112"/>
          <a:ext cx="939165"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kern="1200" dirty="0" smtClean="0"/>
            <a:t>Example: Barcode/Password: kc123456.</a:t>
          </a:r>
          <a:endParaRPr lang="en-US" sz="2600" kern="1200" dirty="0"/>
        </a:p>
      </dsp:txBody>
      <dsp:txXfrm rot="-5400000">
        <a:off x="2962656" y="2712847"/>
        <a:ext cx="5221098" cy="847473"/>
      </dsp:txXfrm>
    </dsp:sp>
    <dsp:sp modelId="{ABCEAAD3-91C9-4402-8F4A-F9302BF9EFD9}">
      <dsp:nvSpPr>
        <dsp:cNvPr id="0" name=""/>
        <dsp:cNvSpPr/>
      </dsp:nvSpPr>
      <dsp:spPr>
        <a:xfrm>
          <a:off x="0" y="2514601"/>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Your Barcode/Password is: the letters “kc” followed by the last 6 digits of your ID number. </a:t>
          </a:r>
          <a:endParaRPr lang="en-US" sz="1400" kern="1200" dirty="0"/>
        </a:p>
      </dsp:txBody>
      <dsp:txXfrm>
        <a:off x="57308" y="2571909"/>
        <a:ext cx="2848040" cy="1059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5195A-2723-4076-A9B6-30AAA2F1A11B}">
      <dsp:nvSpPr>
        <dsp:cNvPr id="0" name=""/>
        <dsp:cNvSpPr/>
      </dsp:nvSpPr>
      <dsp:spPr>
        <a:xfrm>
          <a:off x="0" y="2440"/>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All electronic books and subscription databases are restricted for use by KCU students, faculty, and staff.  You are considered KCU students.</a:t>
          </a:r>
          <a:endParaRPr lang="en-US" sz="1400" kern="1200" dirty="0"/>
        </a:p>
      </dsp:txBody>
      <dsp:txXfrm>
        <a:off x="57308" y="59748"/>
        <a:ext cx="2848040" cy="1059340"/>
      </dsp:txXfrm>
    </dsp:sp>
    <dsp:sp modelId="{9BC720D6-F9E4-4516-80EB-4276F8EF5B93}">
      <dsp:nvSpPr>
        <dsp:cNvPr id="0" name=""/>
        <dsp:cNvSpPr/>
      </dsp:nvSpPr>
      <dsp:spPr>
        <a:xfrm>
          <a:off x="0" y="1235094"/>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When you </a:t>
          </a:r>
          <a:r>
            <a:rPr lang="en-US" sz="1400" kern="1200" dirty="0" smtClean="0"/>
            <a:t>select an </a:t>
          </a:r>
          <a:r>
            <a:rPr lang="en-US" sz="1400" kern="1200" dirty="0" err="1" smtClean="0"/>
            <a:t>ebook</a:t>
          </a:r>
          <a:r>
            <a:rPr lang="en-US" sz="1400" kern="1200" dirty="0" smtClean="0"/>
            <a:t> in the  catalog, </a:t>
          </a:r>
          <a:r>
            <a:rPr lang="en-US" sz="1400" kern="1200" dirty="0" smtClean="0"/>
            <a:t>the library system will ask you for a User Name and Password.</a:t>
          </a:r>
          <a:endParaRPr lang="en-US" sz="1400" kern="1200" dirty="0"/>
        </a:p>
      </dsp:txBody>
      <dsp:txXfrm>
        <a:off x="57308" y="1292402"/>
        <a:ext cx="2848040" cy="1059340"/>
      </dsp:txXfrm>
    </dsp:sp>
    <dsp:sp modelId="{F762301A-CB0F-4241-8570-A9E76D45434B}">
      <dsp:nvSpPr>
        <dsp:cNvPr id="0" name=""/>
        <dsp:cNvSpPr/>
      </dsp:nvSpPr>
      <dsp:spPr>
        <a:xfrm rot="5400000">
          <a:off x="5126545" y="421255"/>
          <a:ext cx="939165"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kern="1200" dirty="0" smtClean="0"/>
            <a:t>Example: Name/User name: Enders</a:t>
          </a:r>
          <a:endParaRPr lang="en-US" sz="2600" kern="1200" dirty="0"/>
        </a:p>
      </dsp:txBody>
      <dsp:txXfrm rot="-5400000">
        <a:off x="2962656" y="2630990"/>
        <a:ext cx="5221098" cy="847473"/>
      </dsp:txXfrm>
    </dsp:sp>
    <dsp:sp modelId="{3388E149-7381-456F-8B23-DE358DE05D16}">
      <dsp:nvSpPr>
        <dsp:cNvPr id="0" name=""/>
        <dsp:cNvSpPr/>
      </dsp:nvSpPr>
      <dsp:spPr>
        <a:xfrm>
          <a:off x="0" y="2467748"/>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Your User Name is your last name only with the first letter capitalized.</a:t>
          </a:r>
          <a:endParaRPr lang="en-US" sz="1400" kern="1200" dirty="0"/>
        </a:p>
      </dsp:txBody>
      <dsp:txXfrm>
        <a:off x="57308" y="2525056"/>
        <a:ext cx="2848040" cy="1059340"/>
      </dsp:txXfrm>
    </dsp:sp>
    <dsp:sp modelId="{67E49AC9-7187-4CDE-A752-D5C18864BE4A}">
      <dsp:nvSpPr>
        <dsp:cNvPr id="0" name=""/>
        <dsp:cNvSpPr/>
      </dsp:nvSpPr>
      <dsp:spPr>
        <a:xfrm rot="5400000">
          <a:off x="5126545" y="1653909"/>
          <a:ext cx="939165"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kern="1200" dirty="0" smtClean="0"/>
            <a:t>Example: Barcode/Password: kc123456.</a:t>
          </a:r>
          <a:endParaRPr lang="en-US" sz="2600" kern="1200" dirty="0"/>
        </a:p>
      </dsp:txBody>
      <dsp:txXfrm rot="-5400000">
        <a:off x="2962656" y="3863644"/>
        <a:ext cx="5221098" cy="847473"/>
      </dsp:txXfrm>
    </dsp:sp>
    <dsp:sp modelId="{ABCEAAD3-91C9-4402-8F4A-F9302BF9EFD9}">
      <dsp:nvSpPr>
        <dsp:cNvPr id="0" name=""/>
        <dsp:cNvSpPr/>
      </dsp:nvSpPr>
      <dsp:spPr>
        <a:xfrm>
          <a:off x="0" y="3700402"/>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Your Barcode/Password is: the letters “kc” followed by the last 6 digits of your ID number. </a:t>
          </a:r>
          <a:endParaRPr lang="en-US" sz="1400" kern="1200" dirty="0"/>
        </a:p>
      </dsp:txBody>
      <dsp:txXfrm>
        <a:off x="57308" y="3757710"/>
        <a:ext cx="2848040" cy="1059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E85AC-1997-418F-8986-CEB0E1F6B3C3}">
      <dsp:nvSpPr>
        <dsp:cNvPr id="0" name=""/>
        <dsp:cNvSpPr/>
      </dsp:nvSpPr>
      <dsp:spPr>
        <a:xfrm>
          <a:off x="460905" y="1047"/>
          <a:ext cx="3479899" cy="20879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ahoma" pitchFamily="34" charset="0"/>
              <a:cs typeface="Tahoma" pitchFamily="34" charset="0"/>
            </a:rPr>
            <a:t>Under the Online Learning Tab you will also find a page titled “Tutorials”.</a:t>
          </a:r>
          <a:endParaRPr lang="en-US" sz="2400" kern="1200" dirty="0">
            <a:latin typeface="Tahoma" pitchFamily="34" charset="0"/>
            <a:cs typeface="Tahoma" pitchFamily="34" charset="0"/>
          </a:endParaRPr>
        </a:p>
      </dsp:txBody>
      <dsp:txXfrm>
        <a:off x="460905" y="1047"/>
        <a:ext cx="3479899" cy="2087939"/>
      </dsp:txXfrm>
    </dsp:sp>
    <dsp:sp modelId="{A3ECDD2C-BA2E-4DE1-B3A9-B81CDD98B1F6}">
      <dsp:nvSpPr>
        <dsp:cNvPr id="0" name=""/>
        <dsp:cNvSpPr/>
      </dsp:nvSpPr>
      <dsp:spPr>
        <a:xfrm>
          <a:off x="4288794" y="1047"/>
          <a:ext cx="3479899" cy="20879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ahoma" pitchFamily="34" charset="0"/>
              <a:cs typeface="Tahoma" pitchFamily="34" charset="0"/>
            </a:rPr>
            <a:t>These tutorials are You Tube videos to help you search for, retrieve, and organize your research information.</a:t>
          </a:r>
          <a:endParaRPr lang="en-US" sz="2400" kern="1200" dirty="0">
            <a:latin typeface="Tahoma" pitchFamily="34" charset="0"/>
            <a:cs typeface="Tahoma" pitchFamily="34" charset="0"/>
          </a:endParaRPr>
        </a:p>
      </dsp:txBody>
      <dsp:txXfrm>
        <a:off x="4288794" y="1047"/>
        <a:ext cx="3479899" cy="2087939"/>
      </dsp:txXfrm>
    </dsp:sp>
    <dsp:sp modelId="{A0787180-5F4E-41DB-8657-DB333C26F029}">
      <dsp:nvSpPr>
        <dsp:cNvPr id="0" name=""/>
        <dsp:cNvSpPr/>
      </dsp:nvSpPr>
      <dsp:spPr>
        <a:xfrm>
          <a:off x="460905" y="2436976"/>
          <a:ext cx="3479899" cy="20879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ahoma" pitchFamily="34" charset="0"/>
              <a:cs typeface="Tahoma" pitchFamily="34" charset="0"/>
            </a:rPr>
            <a:t>These videos are about the EBSCO platform but will give you a general idea of how to search for articles</a:t>
          </a:r>
          <a:endParaRPr lang="en-US" sz="2400" kern="1200" dirty="0">
            <a:latin typeface="Tahoma" pitchFamily="34" charset="0"/>
            <a:cs typeface="Tahoma" pitchFamily="34" charset="0"/>
          </a:endParaRPr>
        </a:p>
      </dsp:txBody>
      <dsp:txXfrm>
        <a:off x="460905" y="2436976"/>
        <a:ext cx="3479899" cy="2087939"/>
      </dsp:txXfrm>
    </dsp:sp>
    <dsp:sp modelId="{33462DD3-EC3C-459F-BA1D-AE53AFEE60AD}">
      <dsp:nvSpPr>
        <dsp:cNvPr id="0" name=""/>
        <dsp:cNvSpPr/>
      </dsp:nvSpPr>
      <dsp:spPr>
        <a:xfrm>
          <a:off x="4288794" y="2436976"/>
          <a:ext cx="3479899" cy="20879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latin typeface="Tahoma" pitchFamily="34" charset="0"/>
              <a:cs typeface="Tahoma" pitchFamily="34" charset="0"/>
            </a:rPr>
            <a:t>You will also find tutorials that are on specific databases for Education majors.  These will help you to find articles in your target areas.</a:t>
          </a:r>
          <a:endParaRPr lang="en-US" sz="2000" kern="1200" dirty="0">
            <a:latin typeface="Tahoma" pitchFamily="34" charset="0"/>
            <a:cs typeface="Tahoma" pitchFamily="34" charset="0"/>
          </a:endParaRPr>
        </a:p>
      </dsp:txBody>
      <dsp:txXfrm>
        <a:off x="4288794" y="2436976"/>
        <a:ext cx="3479899" cy="20879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D07C1-4912-4D4D-B833-F7ECA73C5C02}">
      <dsp:nvSpPr>
        <dsp:cNvPr id="0" name=""/>
        <dsp:cNvSpPr/>
      </dsp:nvSpPr>
      <dsp:spPr>
        <a:xfrm>
          <a:off x="0" y="2384811"/>
          <a:ext cx="4040188" cy="156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smtClean="0"/>
            <a:t>A completed search will yield a list of articles that pertain to the subject.</a:t>
          </a:r>
          <a:endParaRPr lang="en-US" sz="2400" kern="1200" dirty="0"/>
        </a:p>
      </dsp:txBody>
      <dsp:txXfrm>
        <a:off x="0" y="2384811"/>
        <a:ext cx="4040188" cy="1564694"/>
      </dsp:txXfrm>
    </dsp:sp>
    <dsp:sp modelId="{D27DAF27-4C36-4F6D-973B-5D135908228C}">
      <dsp:nvSpPr>
        <dsp:cNvPr id="0" name=""/>
        <dsp:cNvSpPr/>
      </dsp:nvSpPr>
      <dsp:spPr>
        <a:xfrm rot="10800000">
          <a:off x="0" y="1781"/>
          <a:ext cx="4040188" cy="240650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smtClean="0"/>
            <a:t>To locate articles in a database, topic terms are typed into the search box(es).</a:t>
          </a:r>
          <a:endParaRPr lang="en-US" sz="2400" kern="1200" dirty="0"/>
        </a:p>
      </dsp:txBody>
      <dsp:txXfrm rot="10800000">
        <a:off x="0" y="1781"/>
        <a:ext cx="4040188" cy="15636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D437F-B68F-4BA9-82CE-EF24C0CB9015}">
      <dsp:nvSpPr>
        <dsp:cNvPr id="0" name=""/>
        <dsp:cNvSpPr/>
      </dsp:nvSpPr>
      <dsp:spPr>
        <a:xfrm>
          <a:off x="0" y="2384811"/>
          <a:ext cx="4041775" cy="156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dirty="0" smtClean="0"/>
            <a:t>Each time that you exit out of the Young Library databases and then have to reopen them, a new session begins.</a:t>
          </a:r>
          <a:endParaRPr lang="en-US" sz="2200" kern="1200" dirty="0"/>
        </a:p>
      </dsp:txBody>
      <dsp:txXfrm>
        <a:off x="0" y="2384811"/>
        <a:ext cx="4041775" cy="1564694"/>
      </dsp:txXfrm>
    </dsp:sp>
    <dsp:sp modelId="{2EA614A6-7B77-407E-B8D0-71F612955044}">
      <dsp:nvSpPr>
        <dsp:cNvPr id="0" name=""/>
        <dsp:cNvSpPr/>
      </dsp:nvSpPr>
      <dsp:spPr>
        <a:xfrm rot="10800000">
          <a:off x="0" y="1781"/>
          <a:ext cx="4041775" cy="240650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dirty="0" smtClean="0"/>
            <a:t>A session is the continuous time that you are searching within  databases.</a:t>
          </a:r>
          <a:endParaRPr lang="en-US" sz="2200" kern="1200" dirty="0"/>
        </a:p>
      </dsp:txBody>
      <dsp:txXfrm rot="10800000">
        <a:off x="0" y="1781"/>
        <a:ext cx="4041775" cy="15636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48B62-7BE4-407A-9AB4-8C8DC354B8FA}">
      <dsp:nvSpPr>
        <dsp:cNvPr id="0" name=""/>
        <dsp:cNvSpPr/>
      </dsp:nvSpPr>
      <dsp:spPr>
        <a:xfrm>
          <a:off x="0" y="0"/>
          <a:ext cx="3513206" cy="36576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A334F5-CEF7-4360-A9C0-4DE6699305CD}">
      <dsp:nvSpPr>
        <dsp:cNvPr id="0" name=""/>
        <dsp:cNvSpPr/>
      </dsp:nvSpPr>
      <dsp:spPr>
        <a:xfrm>
          <a:off x="1756603" y="366117"/>
          <a:ext cx="2283584" cy="26003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dirty="0" smtClean="0"/>
            <a:t>Experts</a:t>
          </a:r>
          <a:r>
            <a:rPr lang="en-US" sz="1700" kern="1200" dirty="0" smtClean="0"/>
            <a:t> in the particular subject of the article, have read an article and decided that it adds to the overall body of knowledge and should be published.</a:t>
          </a:r>
          <a:endParaRPr lang="en-US" sz="1700" kern="1200" dirty="0"/>
        </a:p>
      </dsp:txBody>
      <dsp:txXfrm>
        <a:off x="1868078" y="477592"/>
        <a:ext cx="2060634" cy="23773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69DC4-E729-4395-B3F6-2C1AF27572F3}">
      <dsp:nvSpPr>
        <dsp:cNvPr id="0" name=""/>
        <dsp:cNvSpPr/>
      </dsp:nvSpPr>
      <dsp:spPr>
        <a:xfrm>
          <a:off x="0" y="0"/>
          <a:ext cx="3514586" cy="3611562"/>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2680CE-77C9-40E3-8DB9-3D0C0D661FD4}">
      <dsp:nvSpPr>
        <dsp:cNvPr id="0" name=""/>
        <dsp:cNvSpPr/>
      </dsp:nvSpPr>
      <dsp:spPr>
        <a:xfrm>
          <a:off x="1757293" y="361508"/>
          <a:ext cx="2284481" cy="256759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dirty="0" smtClean="0"/>
            <a:t>Reporters </a:t>
          </a:r>
          <a:r>
            <a:rPr lang="en-US" sz="1900" kern="1200" dirty="0" smtClean="0"/>
            <a:t>or writers have written an article that summarizes what someone has told them about a particular topic.</a:t>
          </a:r>
          <a:endParaRPr lang="en-US" sz="1900" kern="1200" dirty="0"/>
        </a:p>
      </dsp:txBody>
      <dsp:txXfrm>
        <a:off x="1868812" y="473027"/>
        <a:ext cx="2061443" cy="23445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ADF5B-A0A3-47BE-B9F4-4234E7A9FD0D}">
      <dsp:nvSpPr>
        <dsp:cNvPr id="0" name=""/>
        <dsp:cNvSpPr/>
      </dsp:nvSpPr>
      <dsp:spPr>
        <a:xfrm>
          <a:off x="0" y="73219"/>
          <a:ext cx="8229600" cy="105384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u="sng" kern="1200" dirty="0" smtClean="0"/>
            <a:t>Helpful Hints for Education Research</a:t>
          </a:r>
          <a:endParaRPr lang="en-US" sz="1900" kern="1200" dirty="0"/>
        </a:p>
      </dsp:txBody>
      <dsp:txXfrm>
        <a:off x="51444" y="124663"/>
        <a:ext cx="8126712" cy="950952"/>
      </dsp:txXfrm>
    </dsp:sp>
    <dsp:sp modelId="{D4AAC057-1D3F-4370-B08B-16DDF23EC731}">
      <dsp:nvSpPr>
        <dsp:cNvPr id="0" name=""/>
        <dsp:cNvSpPr/>
      </dsp:nvSpPr>
      <dsp:spPr>
        <a:xfrm>
          <a:off x="0" y="1181780"/>
          <a:ext cx="8229600" cy="105384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As you retrieve your results from a database search, be sure to read each citation.  Look for terms like “Research article” at the end of the citation.  Also be sure to select for “Peer-reviewed articles” in the left hand column.</a:t>
          </a:r>
          <a:endParaRPr lang="en-US" sz="1900" kern="1200" dirty="0"/>
        </a:p>
      </dsp:txBody>
      <dsp:txXfrm>
        <a:off x="51444" y="1233224"/>
        <a:ext cx="8126712" cy="950952"/>
      </dsp:txXfrm>
    </dsp:sp>
    <dsp:sp modelId="{97823C93-E600-400B-B457-1F0DE881EA10}">
      <dsp:nvSpPr>
        <dsp:cNvPr id="0" name=""/>
        <dsp:cNvSpPr/>
      </dsp:nvSpPr>
      <dsp:spPr>
        <a:xfrm>
          <a:off x="0" y="2290341"/>
          <a:ext cx="8229600" cy="105384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Be sure to look at the references at the end of any article that contains the exact information you are looking for.  It will help you find additional articles on your topic that may not appear in your initial key word search.</a:t>
          </a:r>
          <a:endParaRPr lang="en-US" sz="1900" kern="1200" dirty="0"/>
        </a:p>
      </dsp:txBody>
      <dsp:txXfrm>
        <a:off x="51444" y="2341785"/>
        <a:ext cx="8126712" cy="950952"/>
      </dsp:txXfrm>
    </dsp:sp>
    <dsp:sp modelId="{1A19FC08-56EC-4C1D-B8D6-69DE595A56D7}">
      <dsp:nvSpPr>
        <dsp:cNvPr id="0" name=""/>
        <dsp:cNvSpPr/>
      </dsp:nvSpPr>
      <dsp:spPr>
        <a:xfrm>
          <a:off x="0" y="3398902"/>
          <a:ext cx="8229600" cy="105384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Look at the search terms under the word “Subjects” on your results list.  They can help you find terms that you may never have discovered on your own. </a:t>
          </a:r>
          <a:endParaRPr lang="en-US" sz="1900" kern="1200" dirty="0"/>
        </a:p>
      </dsp:txBody>
      <dsp:txXfrm>
        <a:off x="51444" y="3450346"/>
        <a:ext cx="8126712" cy="95095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DC1A2A-876B-4A4D-BF8F-37291BF4F265}" type="datetimeFigureOut">
              <a:rPr lang="en-US" smtClean="0"/>
              <a:pPr/>
              <a:t>5/19/2020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63E269-B561-478A-A809-6C4D58944F71}" type="slidenum">
              <a:rPr lang="en-US" smtClean="0"/>
              <a:pPr/>
              <a:t>‹#›</a:t>
            </a:fld>
            <a:endParaRPr lang="en-US" dirty="0"/>
          </a:p>
        </p:txBody>
      </p:sp>
    </p:spTree>
    <p:extLst>
      <p:ext uri="{BB962C8B-B14F-4D97-AF65-F5344CB8AC3E}">
        <p14:creationId xmlns:p14="http://schemas.microsoft.com/office/powerpoint/2010/main" val="2181082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a:t>
            </a:fld>
            <a:endParaRPr lang="en-US" dirty="0"/>
          </a:p>
        </p:txBody>
      </p:sp>
    </p:spTree>
    <p:extLst>
      <p:ext uri="{BB962C8B-B14F-4D97-AF65-F5344CB8AC3E}">
        <p14:creationId xmlns:p14="http://schemas.microsoft.com/office/powerpoint/2010/main" val="1059074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a:t>
            </a:fld>
            <a:endParaRPr lang="en-US" dirty="0"/>
          </a:p>
        </p:txBody>
      </p:sp>
    </p:spTree>
    <p:extLst>
      <p:ext uri="{BB962C8B-B14F-4D97-AF65-F5344CB8AC3E}">
        <p14:creationId xmlns:p14="http://schemas.microsoft.com/office/powerpoint/2010/main" val="3260252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3</a:t>
            </a:fld>
            <a:endParaRPr lang="en-US" dirty="0"/>
          </a:p>
        </p:txBody>
      </p:sp>
    </p:spTree>
    <p:extLst>
      <p:ext uri="{BB962C8B-B14F-4D97-AF65-F5344CB8AC3E}">
        <p14:creationId xmlns:p14="http://schemas.microsoft.com/office/powerpoint/2010/main" val="1882658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4</a:t>
            </a:fld>
            <a:endParaRPr lang="en-US" dirty="0"/>
          </a:p>
        </p:txBody>
      </p:sp>
    </p:spTree>
    <p:extLst>
      <p:ext uri="{BB962C8B-B14F-4D97-AF65-F5344CB8AC3E}">
        <p14:creationId xmlns:p14="http://schemas.microsoft.com/office/powerpoint/2010/main" val="3910917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5</a:t>
            </a:fld>
            <a:endParaRPr lang="en-US" dirty="0"/>
          </a:p>
        </p:txBody>
      </p:sp>
    </p:spTree>
    <p:extLst>
      <p:ext uri="{BB962C8B-B14F-4D97-AF65-F5344CB8AC3E}">
        <p14:creationId xmlns:p14="http://schemas.microsoft.com/office/powerpoint/2010/main" val="3438728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6</a:t>
            </a:fld>
            <a:endParaRPr lang="en-US" dirty="0"/>
          </a:p>
        </p:txBody>
      </p:sp>
    </p:spTree>
    <p:extLst>
      <p:ext uri="{BB962C8B-B14F-4D97-AF65-F5344CB8AC3E}">
        <p14:creationId xmlns:p14="http://schemas.microsoft.com/office/powerpoint/2010/main" val="3562589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7</a:t>
            </a:fld>
            <a:endParaRPr lang="en-US" dirty="0"/>
          </a:p>
        </p:txBody>
      </p:sp>
    </p:spTree>
    <p:extLst>
      <p:ext uri="{BB962C8B-B14F-4D97-AF65-F5344CB8AC3E}">
        <p14:creationId xmlns:p14="http://schemas.microsoft.com/office/powerpoint/2010/main" val="2772908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8</a:t>
            </a:fld>
            <a:endParaRPr lang="en-US" dirty="0"/>
          </a:p>
        </p:txBody>
      </p:sp>
    </p:spTree>
    <p:extLst>
      <p:ext uri="{BB962C8B-B14F-4D97-AF65-F5344CB8AC3E}">
        <p14:creationId xmlns:p14="http://schemas.microsoft.com/office/powerpoint/2010/main" val="3091563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9</a:t>
            </a:fld>
            <a:endParaRPr lang="en-US" dirty="0"/>
          </a:p>
        </p:txBody>
      </p:sp>
    </p:spTree>
    <p:extLst>
      <p:ext uri="{BB962C8B-B14F-4D97-AF65-F5344CB8AC3E}">
        <p14:creationId xmlns:p14="http://schemas.microsoft.com/office/powerpoint/2010/main" val="4179839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10</a:t>
            </a:fld>
            <a:endParaRPr lang="en-US" dirty="0"/>
          </a:p>
        </p:txBody>
      </p:sp>
    </p:spTree>
    <p:extLst>
      <p:ext uri="{BB962C8B-B14F-4D97-AF65-F5344CB8AC3E}">
        <p14:creationId xmlns:p14="http://schemas.microsoft.com/office/powerpoint/2010/main" val="3203532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11</a:t>
            </a:fld>
            <a:endParaRPr lang="en-US" dirty="0"/>
          </a:p>
        </p:txBody>
      </p:sp>
    </p:spTree>
    <p:extLst>
      <p:ext uri="{BB962C8B-B14F-4D97-AF65-F5344CB8AC3E}">
        <p14:creationId xmlns:p14="http://schemas.microsoft.com/office/powerpoint/2010/main" val="2139189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12</a:t>
            </a:fld>
            <a:endParaRPr lang="en-US" dirty="0"/>
          </a:p>
        </p:txBody>
      </p:sp>
    </p:spTree>
    <p:extLst>
      <p:ext uri="{BB962C8B-B14F-4D97-AF65-F5344CB8AC3E}">
        <p14:creationId xmlns:p14="http://schemas.microsoft.com/office/powerpoint/2010/main" val="1218231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13</a:t>
            </a:fld>
            <a:endParaRPr lang="en-US" dirty="0"/>
          </a:p>
        </p:txBody>
      </p:sp>
    </p:spTree>
    <p:extLst>
      <p:ext uri="{BB962C8B-B14F-4D97-AF65-F5344CB8AC3E}">
        <p14:creationId xmlns:p14="http://schemas.microsoft.com/office/powerpoint/2010/main" val="3024244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14</a:t>
            </a:fld>
            <a:endParaRPr lang="en-US" dirty="0"/>
          </a:p>
        </p:txBody>
      </p:sp>
    </p:spTree>
    <p:extLst>
      <p:ext uri="{BB962C8B-B14F-4D97-AF65-F5344CB8AC3E}">
        <p14:creationId xmlns:p14="http://schemas.microsoft.com/office/powerpoint/2010/main" val="1881271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15</a:t>
            </a:fld>
            <a:endParaRPr lang="en-US" dirty="0"/>
          </a:p>
        </p:txBody>
      </p:sp>
    </p:spTree>
    <p:extLst>
      <p:ext uri="{BB962C8B-B14F-4D97-AF65-F5344CB8AC3E}">
        <p14:creationId xmlns:p14="http://schemas.microsoft.com/office/powerpoint/2010/main" val="2292142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16</a:t>
            </a:fld>
            <a:endParaRPr lang="en-US" dirty="0"/>
          </a:p>
        </p:txBody>
      </p:sp>
    </p:spTree>
    <p:extLst>
      <p:ext uri="{BB962C8B-B14F-4D97-AF65-F5344CB8AC3E}">
        <p14:creationId xmlns:p14="http://schemas.microsoft.com/office/powerpoint/2010/main" val="1516278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17</a:t>
            </a:fld>
            <a:endParaRPr lang="en-US" dirty="0"/>
          </a:p>
        </p:txBody>
      </p:sp>
    </p:spTree>
    <p:extLst>
      <p:ext uri="{BB962C8B-B14F-4D97-AF65-F5344CB8AC3E}">
        <p14:creationId xmlns:p14="http://schemas.microsoft.com/office/powerpoint/2010/main" val="2567240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18</a:t>
            </a:fld>
            <a:endParaRPr lang="en-US" dirty="0"/>
          </a:p>
        </p:txBody>
      </p:sp>
    </p:spTree>
    <p:extLst>
      <p:ext uri="{BB962C8B-B14F-4D97-AF65-F5344CB8AC3E}">
        <p14:creationId xmlns:p14="http://schemas.microsoft.com/office/powerpoint/2010/main" val="650214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19</a:t>
            </a:fld>
            <a:endParaRPr lang="en-US" dirty="0"/>
          </a:p>
        </p:txBody>
      </p:sp>
    </p:spTree>
    <p:extLst>
      <p:ext uri="{BB962C8B-B14F-4D97-AF65-F5344CB8AC3E}">
        <p14:creationId xmlns:p14="http://schemas.microsoft.com/office/powerpoint/2010/main" val="194268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20</a:t>
            </a:fld>
            <a:endParaRPr lang="en-US" dirty="0"/>
          </a:p>
        </p:txBody>
      </p:sp>
    </p:spTree>
    <p:extLst>
      <p:ext uri="{BB962C8B-B14F-4D97-AF65-F5344CB8AC3E}">
        <p14:creationId xmlns:p14="http://schemas.microsoft.com/office/powerpoint/2010/main" val="1843652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21</a:t>
            </a:fld>
            <a:endParaRPr lang="en-US" dirty="0"/>
          </a:p>
        </p:txBody>
      </p:sp>
    </p:spTree>
    <p:extLst>
      <p:ext uri="{BB962C8B-B14F-4D97-AF65-F5344CB8AC3E}">
        <p14:creationId xmlns:p14="http://schemas.microsoft.com/office/powerpoint/2010/main" val="1567650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22</a:t>
            </a:fld>
            <a:endParaRPr lang="en-US" dirty="0"/>
          </a:p>
        </p:txBody>
      </p:sp>
    </p:spTree>
    <p:extLst>
      <p:ext uri="{BB962C8B-B14F-4D97-AF65-F5344CB8AC3E}">
        <p14:creationId xmlns:p14="http://schemas.microsoft.com/office/powerpoint/2010/main" val="4167479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23</a:t>
            </a:fld>
            <a:endParaRPr lang="en-US" dirty="0"/>
          </a:p>
        </p:txBody>
      </p:sp>
    </p:spTree>
    <p:extLst>
      <p:ext uri="{BB962C8B-B14F-4D97-AF65-F5344CB8AC3E}">
        <p14:creationId xmlns:p14="http://schemas.microsoft.com/office/powerpoint/2010/main" val="2062098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24</a:t>
            </a:fld>
            <a:endParaRPr lang="en-US" dirty="0"/>
          </a:p>
        </p:txBody>
      </p:sp>
    </p:spTree>
    <p:extLst>
      <p:ext uri="{BB962C8B-B14F-4D97-AF65-F5344CB8AC3E}">
        <p14:creationId xmlns:p14="http://schemas.microsoft.com/office/powerpoint/2010/main" val="438826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1C08A-7692-4870-931C-AA1CB3B53ECA}"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81C08A-7692-4870-931C-AA1CB3B53ECA}" type="datetimeFigureOut">
              <a:rPr lang="en-US" smtClean="0"/>
              <a:pPr/>
              <a:t>5/19/2020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2E39F-1B82-4FA3-9782-79DAB239C38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www.kcu.edu/"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www.kcu.edu/librar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kcu.edu/library/research/databases/"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kcu.edu/library/research/databases/"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kcu.edu/library/online-learning/tutorial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kcu.edu/library/research/tutorial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kcu.edu/wp-content/uploads/2019/05/How-to-find-your-KCU-Resources-Password-and-Pin-.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hyperlink" Target="https://www.kcu.edu/library/online-learning/books-e-book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kcu.edu/wp-content/uploads/2014/09/Inter-Library-Loan-Forms-and-Information.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kcu.edu/library/research/databases/" TargetMode="Externa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ahoma" pitchFamily="34" charset="0"/>
                <a:cs typeface="Tahoma" pitchFamily="34" charset="0"/>
              </a:rPr>
              <a:t>Welcome to Young Library Online</a:t>
            </a:r>
            <a:endParaRPr lang="en-US" dirty="0">
              <a:latin typeface="Tahoma" pitchFamily="34" charset="0"/>
              <a:cs typeface="Tahoma"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3530599"/>
            <a:ext cx="3581400" cy="2387600"/>
          </a:xfrm>
          <a:prstGeom prst="rect">
            <a:avLst/>
          </a:prstGeom>
        </p:spPr>
      </p:pic>
      <p:pic>
        <p:nvPicPr>
          <p:cNvPr id="11" name="Picture 10"/>
          <p:cNvPicPr/>
          <p:nvPr/>
        </p:nvPicPr>
        <p:blipFill rotWithShape="1">
          <a:blip r:embed="rId4"/>
          <a:srcRect t="5411" b="7816"/>
          <a:stretch/>
        </p:blipFill>
        <p:spPr bwMode="auto">
          <a:xfrm>
            <a:off x="4724400" y="3579018"/>
            <a:ext cx="3429000" cy="2290762"/>
          </a:xfrm>
          <a:prstGeom prst="rect">
            <a:avLst/>
          </a:prstGeom>
          <a:ln w="57150">
            <a:solidFill>
              <a:schemeClr val="tx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ahoma" pitchFamily="34" charset="0"/>
                <a:cs typeface="Tahoma" pitchFamily="34" charset="0"/>
              </a:rPr>
              <a:t>Young Library Online Orientation</a:t>
            </a:r>
            <a:endParaRPr lang="en-US" dirty="0">
              <a:latin typeface="Tahoma" pitchFamily="34" charset="0"/>
              <a:cs typeface="Tahoma" pitchFamily="34" charset="0"/>
            </a:endParaRPr>
          </a:p>
        </p:txBody>
      </p:sp>
      <p:sp>
        <p:nvSpPr>
          <p:cNvPr id="3" name="TextBox 2"/>
          <p:cNvSpPr txBox="1"/>
          <p:nvPr/>
        </p:nvSpPr>
        <p:spPr>
          <a:xfrm>
            <a:off x="1219200" y="1828800"/>
            <a:ext cx="6934200" cy="4093428"/>
          </a:xfrm>
          <a:prstGeom prst="rect">
            <a:avLst/>
          </a:prstGeom>
          <a:noFill/>
        </p:spPr>
        <p:txBody>
          <a:bodyPr wrap="square" rtlCol="0">
            <a:spAutoFit/>
          </a:bodyPr>
          <a:lstStyle/>
          <a:p>
            <a:pPr algn="ctr"/>
            <a:r>
              <a:rPr lang="en-US" sz="2000" dirty="0" smtClean="0">
                <a:latin typeface="Tahoma" pitchFamily="34" charset="0"/>
                <a:cs typeface="Tahoma" pitchFamily="34" charset="0"/>
              </a:rPr>
              <a:t>Welcome to Young Library and your Online program.  We are pleased to have you at Kentucky Christian University. This presentation is designed to help you identify and acquire information for your online assignments.</a:t>
            </a:r>
          </a:p>
          <a:p>
            <a:pPr algn="ctr"/>
            <a:endParaRPr lang="en-US" sz="2000" dirty="0">
              <a:latin typeface="Tahoma" pitchFamily="34" charset="0"/>
              <a:cs typeface="Tahoma" pitchFamily="34" charset="0"/>
            </a:endParaRPr>
          </a:p>
          <a:p>
            <a:pPr algn="ctr"/>
            <a:r>
              <a:rPr lang="en-US" sz="2000" dirty="0" smtClean="0">
                <a:latin typeface="Tahoma" pitchFamily="34" charset="0"/>
                <a:cs typeface="Tahoma" pitchFamily="34" charset="0"/>
              </a:rPr>
              <a:t>There are three areas that we will cover for your orientation:</a:t>
            </a:r>
          </a:p>
          <a:p>
            <a:pPr algn="ctr"/>
            <a:endParaRPr lang="en-US" sz="2000" dirty="0" smtClean="0">
              <a:latin typeface="Tahoma" pitchFamily="34" charset="0"/>
              <a:cs typeface="Tahoma" pitchFamily="34" charset="0"/>
            </a:endParaRPr>
          </a:p>
          <a:p>
            <a:pPr marL="1714500" lvl="3" indent="-342900">
              <a:buAutoNum type="arabicPeriod"/>
            </a:pPr>
            <a:r>
              <a:rPr lang="en-US" sz="2000" dirty="0" smtClean="0">
                <a:latin typeface="Tahoma" pitchFamily="34" charset="0"/>
                <a:cs typeface="Tahoma" pitchFamily="34" charset="0"/>
              </a:rPr>
              <a:t>Navigating the Web Page</a:t>
            </a:r>
          </a:p>
          <a:p>
            <a:pPr marL="1714500" lvl="3" indent="-342900">
              <a:buAutoNum type="arabicPeriod"/>
            </a:pPr>
            <a:r>
              <a:rPr lang="en-US" sz="2000" dirty="0" smtClean="0">
                <a:latin typeface="Tahoma" pitchFamily="34" charset="0"/>
                <a:cs typeface="Tahoma" pitchFamily="34" charset="0"/>
              </a:rPr>
              <a:t>Library Research and Terminology</a:t>
            </a:r>
          </a:p>
          <a:p>
            <a:pPr marL="1714500" lvl="3" indent="-342900">
              <a:buAutoNum type="arabicPeriod"/>
            </a:pPr>
            <a:r>
              <a:rPr lang="en-US" sz="2000" dirty="0" smtClean="0">
                <a:latin typeface="Tahoma" pitchFamily="34" charset="0"/>
                <a:cs typeface="Tahoma" pitchFamily="34" charset="0"/>
              </a:rPr>
              <a:t>Identifying tools for information retrieval.</a:t>
            </a:r>
          </a:p>
          <a:p>
            <a:pPr marL="1714500" lvl="3" indent="-342900">
              <a:buAutoNum type="arabicPeriod"/>
            </a:pPr>
            <a:r>
              <a:rPr lang="en-US" sz="2000" dirty="0" smtClean="0">
                <a:latin typeface="Tahoma" pitchFamily="34" charset="0"/>
                <a:cs typeface="Tahoma" pitchFamily="34" charset="0"/>
              </a:rPr>
              <a:t>An additional section provides some practice exercises.</a:t>
            </a:r>
            <a:endParaRPr lang="en-US" sz="2000" dirty="0">
              <a:latin typeface="Tahoma" pitchFamily="34" charset="0"/>
              <a:cs typeface="Tahoma" pitchFamily="34" charset="0"/>
            </a:endParaRPr>
          </a:p>
        </p:txBody>
      </p:sp>
      <p:sp>
        <p:nvSpPr>
          <p:cNvPr id="4" name="Rectangle 3"/>
          <p:cNvSpPr/>
          <p:nvPr/>
        </p:nvSpPr>
        <p:spPr>
          <a:xfrm>
            <a:off x="6019800" y="4419600"/>
            <a:ext cx="457200" cy="152400"/>
          </a:xfrm>
          <a:prstGeom prst="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858000" y="4724400"/>
            <a:ext cx="533400" cy="152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772400" y="4953000"/>
            <a:ext cx="533400" cy="228600"/>
          </a:xfrm>
          <a:prstGeom prst="rect">
            <a:avLst/>
          </a:prstGeom>
          <a:solidFill>
            <a:schemeClr val="accent6">
              <a:lumMod val="75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lstStyle/>
          <a:p>
            <a:r>
              <a:rPr lang="en-US" dirty="0" smtClean="0">
                <a:latin typeface="Tahoma" pitchFamily="34" charset="0"/>
                <a:cs typeface="Tahoma" pitchFamily="34" charset="0"/>
              </a:rPr>
              <a:t>Locating the Web Page</a:t>
            </a:r>
            <a:endParaRPr lang="en-US" dirty="0">
              <a:latin typeface="Tahoma" pitchFamily="34" charset="0"/>
              <a:cs typeface="Tahoma" pitchFamily="34" charset="0"/>
            </a:endParaRPr>
          </a:p>
        </p:txBody>
      </p:sp>
      <p:sp>
        <p:nvSpPr>
          <p:cNvPr id="3" name="Content Placeholder 2"/>
          <p:cNvSpPr>
            <a:spLocks noGrp="1"/>
          </p:cNvSpPr>
          <p:nvPr>
            <p:ph sz="half" idx="1"/>
          </p:nvPr>
        </p:nvSpPr>
        <p:spPr>
          <a:xfrm>
            <a:off x="457200" y="2743201"/>
            <a:ext cx="4038600" cy="2438400"/>
          </a:xfrm>
        </p:spPr>
        <p:txBody>
          <a:bodyPr>
            <a:normAutofit fontScale="85000" lnSpcReduction="10000"/>
          </a:bodyPr>
          <a:lstStyle/>
          <a:p>
            <a:r>
              <a:rPr lang="en-US" u="sng" dirty="0" smtClean="0">
                <a:latin typeface="Tahoma" pitchFamily="34" charset="0"/>
                <a:cs typeface="Tahoma" pitchFamily="34" charset="0"/>
              </a:rPr>
              <a:t>Use the KCU home page</a:t>
            </a:r>
          </a:p>
          <a:p>
            <a:pPr lvl="1"/>
            <a:endParaRPr lang="en-US" sz="1800" dirty="0" smtClean="0">
              <a:latin typeface="Tahoma" pitchFamily="34" charset="0"/>
              <a:cs typeface="Tahoma" pitchFamily="34" charset="0"/>
            </a:endParaRPr>
          </a:p>
          <a:p>
            <a:pPr lvl="1"/>
            <a:r>
              <a:rPr lang="en-US" sz="1800" dirty="0" smtClean="0">
                <a:latin typeface="Tahoma" pitchFamily="34" charset="0"/>
                <a:cs typeface="Tahoma" pitchFamily="34" charset="0"/>
              </a:rPr>
              <a:t>Type in the KCU URL (</a:t>
            </a:r>
            <a:r>
              <a:rPr lang="en-US" sz="1800" dirty="0" smtClean="0">
                <a:latin typeface="Tahoma" pitchFamily="34" charset="0"/>
                <a:cs typeface="Tahoma" pitchFamily="34" charset="0"/>
                <a:hlinkClick r:id="rId3"/>
              </a:rPr>
              <a:t>www.kcu.edu</a:t>
            </a:r>
            <a:r>
              <a:rPr lang="en-US" sz="1800" dirty="0" smtClean="0">
                <a:latin typeface="Tahoma" pitchFamily="34" charset="0"/>
                <a:cs typeface="Tahoma" pitchFamily="34" charset="0"/>
              </a:rPr>
              <a:t>) </a:t>
            </a:r>
          </a:p>
          <a:p>
            <a:pPr lvl="1">
              <a:buNone/>
            </a:pPr>
            <a:endParaRPr lang="en-US" sz="1800" dirty="0" smtClean="0">
              <a:latin typeface="Tahoma" pitchFamily="34" charset="0"/>
              <a:cs typeface="Tahoma" pitchFamily="34" charset="0"/>
            </a:endParaRPr>
          </a:p>
          <a:p>
            <a:pPr lvl="1"/>
            <a:r>
              <a:rPr lang="en-US" sz="1800" dirty="0" smtClean="0">
                <a:latin typeface="Tahoma" pitchFamily="34" charset="0"/>
                <a:cs typeface="Tahoma" pitchFamily="34" charset="0"/>
              </a:rPr>
              <a:t>Click on “Library” located at the top of the page or under “Quick Links” at the bottom of the page.</a:t>
            </a:r>
            <a:endParaRPr lang="en-US" sz="1800" dirty="0">
              <a:latin typeface="Tahoma" pitchFamily="34" charset="0"/>
              <a:cs typeface="Tahoma" pitchFamily="34" charset="0"/>
            </a:endParaRPr>
          </a:p>
        </p:txBody>
      </p:sp>
      <p:sp>
        <p:nvSpPr>
          <p:cNvPr id="4" name="Content Placeholder 3"/>
          <p:cNvSpPr>
            <a:spLocks noGrp="1"/>
          </p:cNvSpPr>
          <p:nvPr>
            <p:ph sz="half" idx="2"/>
          </p:nvPr>
        </p:nvSpPr>
        <p:spPr>
          <a:xfrm>
            <a:off x="4648200" y="2743201"/>
            <a:ext cx="4038600" cy="1905000"/>
          </a:xfrm>
        </p:spPr>
        <p:txBody>
          <a:bodyPr>
            <a:normAutofit fontScale="85000" lnSpcReduction="10000"/>
          </a:bodyPr>
          <a:lstStyle/>
          <a:p>
            <a:r>
              <a:rPr lang="en-US" u="sng" dirty="0" smtClean="0">
                <a:latin typeface="Tahoma" pitchFamily="34" charset="0"/>
                <a:cs typeface="Tahoma" pitchFamily="34" charset="0"/>
              </a:rPr>
              <a:t>Go directly to the Library web page</a:t>
            </a:r>
          </a:p>
          <a:p>
            <a:endParaRPr lang="en-US" u="sng" dirty="0">
              <a:latin typeface="Tahoma" pitchFamily="34" charset="0"/>
              <a:cs typeface="Tahoma" pitchFamily="34" charset="0"/>
            </a:endParaRPr>
          </a:p>
          <a:p>
            <a:pPr lvl="1"/>
            <a:r>
              <a:rPr lang="en-US" sz="1800" dirty="0" smtClean="0">
                <a:latin typeface="Tahoma" pitchFamily="34" charset="0"/>
                <a:cs typeface="Tahoma" pitchFamily="34" charset="0"/>
              </a:rPr>
              <a:t>The Young Library URL is </a:t>
            </a:r>
            <a:r>
              <a:rPr lang="en-US" sz="1800" dirty="0">
                <a:latin typeface="Tahoma" pitchFamily="34" charset="0"/>
                <a:cs typeface="Tahoma" pitchFamily="34" charset="0"/>
                <a:hlinkClick r:id="rId4"/>
              </a:rPr>
              <a:t>https://www.kcu.edu/library</a:t>
            </a:r>
            <a:r>
              <a:rPr lang="en-US" sz="1800" dirty="0" smtClean="0">
                <a:latin typeface="Tahoma" pitchFamily="34" charset="0"/>
                <a:cs typeface="Tahoma" pitchFamily="34" charset="0"/>
                <a:hlinkClick r:id="rId4"/>
              </a:rPr>
              <a:t>/</a:t>
            </a:r>
            <a:r>
              <a:rPr lang="en-US" sz="1800" dirty="0" smtClean="0">
                <a:latin typeface="Tahoma" pitchFamily="34" charset="0"/>
                <a:cs typeface="Tahoma" pitchFamily="34" charset="0"/>
              </a:rPr>
              <a:t> </a:t>
            </a:r>
          </a:p>
          <a:p>
            <a:pPr>
              <a:buNone/>
            </a:pPr>
            <a:endParaRPr lang="en-US" u="sng" dirty="0">
              <a:latin typeface="Tahoma" pitchFamily="34" charset="0"/>
              <a:cs typeface="Tahoma" pitchFamily="34" charset="0"/>
            </a:endParaRPr>
          </a:p>
          <a:p>
            <a:pPr>
              <a:buNone/>
            </a:pPr>
            <a:endParaRPr lang="en-US" sz="1800" dirty="0">
              <a:latin typeface="Tahoma" pitchFamily="34" charset="0"/>
              <a:cs typeface="Tahoma" pitchFamily="34" charset="0"/>
            </a:endParaRPr>
          </a:p>
        </p:txBody>
      </p:sp>
      <p:sp>
        <p:nvSpPr>
          <p:cNvPr id="5" name="TextBox 4"/>
          <p:cNvSpPr txBox="1"/>
          <p:nvPr/>
        </p:nvSpPr>
        <p:spPr>
          <a:xfrm>
            <a:off x="685800" y="1828800"/>
            <a:ext cx="7848600" cy="369332"/>
          </a:xfrm>
          <a:prstGeom prst="rect">
            <a:avLst/>
          </a:prstGeom>
          <a:noFill/>
        </p:spPr>
        <p:txBody>
          <a:bodyPr wrap="square" rtlCol="0">
            <a:spAutoFit/>
          </a:bodyPr>
          <a:lstStyle/>
          <a:p>
            <a:r>
              <a:rPr lang="en-US" dirty="0" smtClean="0">
                <a:latin typeface="Tahoma" pitchFamily="34" charset="0"/>
                <a:cs typeface="Tahoma" pitchFamily="34" charset="0"/>
              </a:rPr>
              <a:t>There are two ways to get to the Young Library Web page:</a:t>
            </a:r>
            <a:endParaRPr lang="en-US"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200" dirty="0" smtClean="0">
                <a:latin typeface="Tahoma" pitchFamily="34" charset="0"/>
                <a:cs typeface="Tahoma" pitchFamily="34" charset="0"/>
              </a:rPr>
              <a:t/>
            </a:r>
            <a:br>
              <a:rPr lang="en-US" sz="2200" dirty="0" smtClean="0">
                <a:latin typeface="Tahoma" pitchFamily="34" charset="0"/>
                <a:cs typeface="Tahoma" pitchFamily="34" charset="0"/>
              </a:rPr>
            </a:br>
            <a:r>
              <a:rPr lang="en-US" sz="2200" dirty="0">
                <a:latin typeface="Tahoma" pitchFamily="34" charset="0"/>
                <a:cs typeface="Tahoma" pitchFamily="34" charset="0"/>
              </a:rPr>
              <a:t/>
            </a:r>
            <a:br>
              <a:rPr lang="en-US" sz="2200" dirty="0">
                <a:latin typeface="Tahoma" pitchFamily="34" charset="0"/>
                <a:cs typeface="Tahoma" pitchFamily="34" charset="0"/>
              </a:rPr>
            </a:br>
            <a:r>
              <a:rPr lang="en-US" sz="2200" dirty="0" smtClean="0">
                <a:latin typeface="Tahoma" pitchFamily="34" charset="0"/>
                <a:cs typeface="Tahoma" pitchFamily="34" charset="0"/>
              </a:rPr>
              <a:t>Notice the gray bars that are located on the left column of the page.  These main headings will allow you to navigate through the web page.</a:t>
            </a:r>
            <a:r>
              <a:rPr lang="en-US" dirty="0" smtClean="0">
                <a:latin typeface="Tahoma" pitchFamily="34" charset="0"/>
                <a:cs typeface="Tahoma" pitchFamily="34" charset="0"/>
              </a:rPr>
              <a:t/>
            </a:r>
            <a:br>
              <a:rPr lang="en-US" dirty="0" smtClean="0">
                <a:latin typeface="Tahoma" pitchFamily="34" charset="0"/>
                <a:cs typeface="Tahoma" pitchFamily="34" charset="0"/>
              </a:rPr>
            </a:br>
            <a:endParaRPr lang="en-US" dirty="0"/>
          </a:p>
        </p:txBody>
      </p:sp>
      <p:pic>
        <p:nvPicPr>
          <p:cNvPr id="7" name="Content Placeholder 6"/>
          <p:cNvPicPr>
            <a:picLocks noGrp="1"/>
          </p:cNvPicPr>
          <p:nvPr>
            <p:ph idx="1"/>
          </p:nvPr>
        </p:nvPicPr>
        <p:blipFill rotWithShape="1">
          <a:blip r:embed="rId3"/>
          <a:srcRect t="5411" b="7816"/>
          <a:stretch/>
        </p:blipFill>
        <p:spPr bwMode="auto">
          <a:xfrm>
            <a:off x="990600" y="1371600"/>
            <a:ext cx="7315200" cy="4953000"/>
          </a:xfrm>
          <a:prstGeom prst="rect">
            <a:avLst/>
          </a:prstGeom>
          <a:ln w="38100">
            <a:solidFill>
              <a:schemeClr val="tx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cxnSp>
        <p:nvCxnSpPr>
          <p:cNvPr id="6" name="Straight Arrow Connector 5"/>
          <p:cNvCxnSpPr/>
          <p:nvPr/>
        </p:nvCxnSpPr>
        <p:spPr>
          <a:xfrm>
            <a:off x="2517929" y="1143000"/>
            <a:ext cx="0" cy="182880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noAutofit/>
          </a:bodyPr>
          <a:lstStyle/>
          <a:p>
            <a:r>
              <a:rPr lang="en-US" sz="3600" dirty="0" smtClean="0">
                <a:latin typeface="Tahoma" pitchFamily="34" charset="0"/>
                <a:cs typeface="Tahoma" pitchFamily="34" charset="0"/>
              </a:rPr>
              <a:t>Online Learning Tab</a:t>
            </a:r>
            <a:br>
              <a:rPr lang="en-US" sz="3600" dirty="0" smtClean="0">
                <a:latin typeface="Tahoma" pitchFamily="34" charset="0"/>
                <a:cs typeface="Tahoma" pitchFamily="34" charset="0"/>
              </a:rPr>
            </a:br>
            <a:r>
              <a:rPr lang="en-US" sz="3600" dirty="0" smtClean="0">
                <a:latin typeface="Tahoma" pitchFamily="34" charset="0"/>
                <a:cs typeface="Tahoma" pitchFamily="34" charset="0"/>
              </a:rPr>
              <a:t>Off Campus </a:t>
            </a:r>
            <a:r>
              <a:rPr lang="en-US" sz="3600" dirty="0" smtClean="0">
                <a:latin typeface="Tahoma" pitchFamily="34" charset="0"/>
                <a:cs typeface="Tahoma" pitchFamily="34" charset="0"/>
              </a:rPr>
              <a:t>Access </a:t>
            </a:r>
            <a:endParaRPr lang="en-US" sz="3600" dirty="0">
              <a:latin typeface="Tahoma" pitchFamily="34" charset="0"/>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60745366"/>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p:nvPr/>
        </p:nvPicPr>
        <p:blipFill rotWithShape="1">
          <a:blip r:embed="rId8"/>
          <a:srcRect l="29065" t="15195" r="28918" b="35167"/>
          <a:stretch/>
        </p:blipFill>
        <p:spPr bwMode="auto">
          <a:xfrm>
            <a:off x="3810000" y="1659255"/>
            <a:ext cx="3581400" cy="23793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514343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noAutofit/>
          </a:bodyPr>
          <a:lstStyle/>
          <a:p>
            <a:r>
              <a:rPr lang="en-US" sz="3600" dirty="0" smtClean="0">
                <a:latin typeface="Tahoma" pitchFamily="34" charset="0"/>
                <a:cs typeface="Tahoma" pitchFamily="34" charset="0"/>
              </a:rPr>
              <a:t>Online Learning Tab</a:t>
            </a:r>
            <a:br>
              <a:rPr lang="en-US" sz="3600" dirty="0" smtClean="0">
                <a:latin typeface="Tahoma" pitchFamily="34" charset="0"/>
                <a:cs typeface="Tahoma" pitchFamily="34" charset="0"/>
              </a:rPr>
            </a:br>
            <a:r>
              <a:rPr lang="en-US" sz="3600" dirty="0" smtClean="0">
                <a:latin typeface="Tahoma" pitchFamily="34" charset="0"/>
                <a:cs typeface="Tahoma" pitchFamily="34" charset="0"/>
              </a:rPr>
              <a:t>Off Campus </a:t>
            </a:r>
            <a:r>
              <a:rPr lang="en-US" sz="3600" dirty="0" smtClean="0">
                <a:latin typeface="Tahoma" pitchFamily="34" charset="0"/>
                <a:cs typeface="Tahoma" pitchFamily="34" charset="0"/>
              </a:rPr>
              <a:t>Access Within the Catalog</a:t>
            </a:r>
            <a:endParaRPr lang="en-US" sz="3600" dirty="0">
              <a:latin typeface="Tahoma" pitchFamily="34" charset="0"/>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17444458"/>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p:nvPr/>
        </p:nvPicPr>
        <p:blipFill rotWithShape="1">
          <a:blip r:embed="rId8"/>
          <a:srcRect l="3848" t="20642" r="33948" b="61923"/>
          <a:stretch/>
        </p:blipFill>
        <p:spPr bwMode="auto">
          <a:xfrm>
            <a:off x="3657600" y="1752600"/>
            <a:ext cx="4953000" cy="1676400"/>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normAutofit fontScale="90000"/>
          </a:bodyPr>
          <a:lstStyle/>
          <a:p>
            <a:r>
              <a:rPr lang="en-US" dirty="0" smtClean="0">
                <a:latin typeface="Tahoma" pitchFamily="34" charset="0"/>
                <a:cs typeface="Tahoma" pitchFamily="34" charset="0"/>
              </a:rPr>
              <a:t>Online Learning Tab</a:t>
            </a:r>
            <a:br>
              <a:rPr lang="en-US" dirty="0" smtClean="0">
                <a:latin typeface="Tahoma" pitchFamily="34" charset="0"/>
                <a:cs typeface="Tahoma" pitchFamily="34" charset="0"/>
              </a:rPr>
            </a:br>
            <a:r>
              <a:rPr lang="en-US" dirty="0" smtClean="0">
                <a:latin typeface="Tahoma" pitchFamily="34" charset="0"/>
                <a:cs typeface="Tahoma" pitchFamily="34" charset="0"/>
              </a:rPr>
              <a:t>Tutorials</a:t>
            </a:r>
            <a:endParaRPr lang="en-US" dirty="0">
              <a:latin typeface="Tahoma" pitchFamily="34" charset="0"/>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0019765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normAutofit fontScale="90000"/>
          </a:bodyPr>
          <a:lstStyle/>
          <a:p>
            <a:r>
              <a:rPr lang="en-US" dirty="0" smtClean="0">
                <a:latin typeface="Tahoma" pitchFamily="34" charset="0"/>
                <a:cs typeface="Tahoma" pitchFamily="34" charset="0"/>
              </a:rPr>
              <a:t>Online Learning Tab</a:t>
            </a:r>
            <a:br>
              <a:rPr lang="en-US" dirty="0" smtClean="0">
                <a:latin typeface="Tahoma" pitchFamily="34" charset="0"/>
                <a:cs typeface="Tahoma" pitchFamily="34" charset="0"/>
              </a:rPr>
            </a:br>
            <a:r>
              <a:rPr lang="en-US" dirty="0" smtClean="0">
                <a:latin typeface="Tahoma" pitchFamily="34" charset="0"/>
                <a:cs typeface="Tahoma" pitchFamily="34" charset="0"/>
              </a:rPr>
              <a:t>Finding Books and Articles</a:t>
            </a:r>
            <a:endParaRPr lang="en-US" dirty="0"/>
          </a:p>
        </p:txBody>
      </p:sp>
      <p:sp>
        <p:nvSpPr>
          <p:cNvPr id="4" name="Content Placeholder 3"/>
          <p:cNvSpPr>
            <a:spLocks noGrp="1"/>
          </p:cNvSpPr>
          <p:nvPr>
            <p:ph sz="half" idx="2"/>
          </p:nvPr>
        </p:nvSpPr>
        <p:spPr/>
        <p:txBody>
          <a:bodyPr>
            <a:normAutofit fontScale="92500" lnSpcReduction="20000"/>
          </a:bodyPr>
          <a:lstStyle/>
          <a:p>
            <a:r>
              <a:rPr lang="en-US" sz="2400" dirty="0" smtClean="0">
                <a:latin typeface="Tahoma" pitchFamily="34" charset="0"/>
                <a:cs typeface="Tahoma" pitchFamily="34" charset="0"/>
              </a:rPr>
              <a:t>To your left on the Online learning tab you will see a menu of pages.  </a:t>
            </a:r>
          </a:p>
          <a:p>
            <a:pPr>
              <a:buNone/>
            </a:pPr>
            <a:endParaRPr lang="en-US" sz="2400" dirty="0" smtClean="0">
              <a:latin typeface="Tahoma" pitchFamily="34" charset="0"/>
              <a:cs typeface="Tahoma" pitchFamily="34" charset="0"/>
            </a:endParaRPr>
          </a:p>
          <a:p>
            <a:r>
              <a:rPr lang="en-US" sz="2400" dirty="0" smtClean="0">
                <a:latin typeface="Tahoma" pitchFamily="34" charset="0"/>
                <a:cs typeface="Tahoma" pitchFamily="34" charset="0"/>
              </a:rPr>
              <a:t>Using these pages you can navigate to instructions on how to find print titles, electronic books, journals, and journal articles.</a:t>
            </a:r>
          </a:p>
          <a:p>
            <a:pPr>
              <a:buNone/>
            </a:pPr>
            <a:endParaRPr lang="en-US" sz="2400" dirty="0" smtClean="0">
              <a:latin typeface="Tahoma" pitchFamily="34" charset="0"/>
              <a:cs typeface="Tahoma" pitchFamily="34" charset="0"/>
            </a:endParaRPr>
          </a:p>
          <a:p>
            <a:r>
              <a:rPr lang="en-US" sz="2400" dirty="0" smtClean="0">
                <a:latin typeface="Tahoma" pitchFamily="34" charset="0"/>
                <a:cs typeface="Tahoma" pitchFamily="34" charset="0"/>
              </a:rPr>
              <a:t>You may want to print off these instructions to minimize clicking multiple times</a:t>
            </a:r>
          </a:p>
          <a:p>
            <a:endParaRPr lang="en-US" dirty="0"/>
          </a:p>
        </p:txBody>
      </p:sp>
      <p:pic>
        <p:nvPicPr>
          <p:cNvPr id="13" name="Content Placeholder 12"/>
          <p:cNvPicPr>
            <a:picLocks noGrp="1"/>
          </p:cNvPicPr>
          <p:nvPr>
            <p:ph sz="half" idx="1"/>
          </p:nvPr>
        </p:nvPicPr>
        <p:blipFill rotWithShape="1">
          <a:blip r:embed="rId3"/>
          <a:srcRect l="13597" t="10546" r="39814" b="23390"/>
          <a:stretch/>
        </p:blipFill>
        <p:spPr bwMode="auto">
          <a:xfrm>
            <a:off x="481653" y="1600200"/>
            <a:ext cx="3989693" cy="4525963"/>
          </a:xfrm>
          <a:prstGeom prst="rect">
            <a:avLst/>
          </a:prstGeom>
          <a:ln>
            <a:solidFill>
              <a:schemeClr val="tx1"/>
            </a:solidFill>
          </a:ln>
          <a:extLst>
            <a:ext uri="{53640926-AAD7-44D8-BBD7-CCE9431645EC}">
              <a14:shadowObscured xmlns:a14="http://schemas.microsoft.com/office/drawing/2010/main"/>
            </a:ext>
          </a:extLst>
        </p:spPr>
      </p:pic>
      <p:cxnSp>
        <p:nvCxnSpPr>
          <p:cNvPr id="8" name="Straight Arrow Connector 7"/>
          <p:cNvCxnSpPr/>
          <p:nvPr/>
        </p:nvCxnSpPr>
        <p:spPr>
          <a:xfrm flipH="1">
            <a:off x="1676400" y="3657600"/>
            <a:ext cx="3276600" cy="152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1828800" y="3810000"/>
            <a:ext cx="3124200" cy="762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normAutofit fontScale="90000"/>
          </a:bodyPr>
          <a:lstStyle/>
          <a:p>
            <a:r>
              <a:rPr lang="en-US" dirty="0" smtClean="0">
                <a:latin typeface="Tahoma" pitchFamily="34" charset="0"/>
                <a:cs typeface="Tahoma" pitchFamily="34" charset="0"/>
              </a:rPr>
              <a:t>Online Learning Tab</a:t>
            </a:r>
            <a:br>
              <a:rPr lang="en-US" dirty="0" smtClean="0">
                <a:latin typeface="Tahoma" pitchFamily="34" charset="0"/>
                <a:cs typeface="Tahoma" pitchFamily="34" charset="0"/>
              </a:rPr>
            </a:br>
            <a:r>
              <a:rPr lang="en-US" dirty="0" smtClean="0">
                <a:latin typeface="Tahoma" pitchFamily="34" charset="0"/>
                <a:cs typeface="Tahoma" pitchFamily="34" charset="0"/>
              </a:rPr>
              <a:t>Citation Help</a:t>
            </a:r>
            <a:endParaRPr lang="en-US" dirty="0">
              <a:latin typeface="Tahoma" pitchFamily="34" charset="0"/>
              <a:cs typeface="Tahoma" pitchFamily="34" charset="0"/>
            </a:endParaRPr>
          </a:p>
        </p:txBody>
      </p:sp>
      <p:sp>
        <p:nvSpPr>
          <p:cNvPr id="4" name="Content Placeholder 3"/>
          <p:cNvSpPr>
            <a:spLocks noGrp="1"/>
          </p:cNvSpPr>
          <p:nvPr>
            <p:ph sz="half" idx="2"/>
          </p:nvPr>
        </p:nvSpPr>
        <p:spPr/>
        <p:txBody>
          <a:bodyPr>
            <a:normAutofit fontScale="62500" lnSpcReduction="20000"/>
          </a:bodyPr>
          <a:lstStyle/>
          <a:p>
            <a:r>
              <a:rPr lang="en-US" dirty="0" smtClean="0"/>
              <a:t>APA style is the standard for the Education department’s Graduate programs citations.  These links will help in using this style.</a:t>
            </a:r>
          </a:p>
          <a:p>
            <a:pPr marL="0" indent="0">
              <a:buNone/>
            </a:pPr>
            <a:endParaRPr lang="en-US" dirty="0"/>
          </a:p>
          <a:p>
            <a:r>
              <a:rPr lang="en-US" dirty="0" smtClean="0"/>
              <a:t>At the bottom of the “Citation Help” page is a list of links to Citation generators. These are easy ways to create a starting point for the citations of your sources.  </a:t>
            </a:r>
            <a:r>
              <a:rPr lang="en-US" dirty="0" smtClean="0"/>
              <a:t>We highly recommend that you consider using </a:t>
            </a:r>
            <a:r>
              <a:rPr lang="en-US" dirty="0" err="1" smtClean="0"/>
              <a:t>Zotero</a:t>
            </a:r>
            <a:r>
              <a:rPr lang="en-US" dirty="0" smtClean="0"/>
              <a:t> Bib as your generator.  It is a free generator designed for college and research use.</a:t>
            </a:r>
            <a:endParaRPr lang="en-US" dirty="0" smtClean="0"/>
          </a:p>
          <a:p>
            <a:pPr marL="0" indent="0">
              <a:buNone/>
            </a:pPr>
            <a:endParaRPr lang="en-US" dirty="0" smtClean="0"/>
          </a:p>
          <a:p>
            <a:r>
              <a:rPr lang="en-US" dirty="0" smtClean="0"/>
              <a:t>Be sure to check all citations against the style book recommended by your course instructor.  Citation generators are not foolproof.</a:t>
            </a:r>
            <a:endParaRPr lang="en-US" dirty="0"/>
          </a:p>
        </p:txBody>
      </p:sp>
      <p:pic>
        <p:nvPicPr>
          <p:cNvPr id="10" name="Content Placeholder 9"/>
          <p:cNvPicPr>
            <a:picLocks noGrp="1"/>
          </p:cNvPicPr>
          <p:nvPr>
            <p:ph sz="half" idx="1"/>
          </p:nvPr>
        </p:nvPicPr>
        <p:blipFill rotWithShape="1">
          <a:blip r:embed="rId3"/>
          <a:srcRect l="10581" t="10622" r="11343" b="4007"/>
          <a:stretch/>
        </p:blipFill>
        <p:spPr bwMode="auto">
          <a:xfrm>
            <a:off x="457200" y="1662622"/>
            <a:ext cx="4191000" cy="4357178"/>
          </a:xfrm>
          <a:prstGeom prst="rect">
            <a:avLst/>
          </a:prstGeom>
          <a:ln w="12700">
            <a:solidFill>
              <a:schemeClr val="tx1"/>
            </a:solidFill>
          </a:ln>
          <a:extLst>
            <a:ext uri="{53640926-AAD7-44D8-BBD7-CCE9431645EC}">
              <a14:shadowObscured xmlns:a14="http://schemas.microsoft.com/office/drawing/2010/main"/>
            </a:ext>
          </a:extLst>
        </p:spPr>
      </p:pic>
      <p:cxnSp>
        <p:nvCxnSpPr>
          <p:cNvPr id="9" name="Straight Arrow Connector 8"/>
          <p:cNvCxnSpPr/>
          <p:nvPr/>
        </p:nvCxnSpPr>
        <p:spPr>
          <a:xfrm flipH="1">
            <a:off x="3048000" y="2286000"/>
            <a:ext cx="1828800" cy="7620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2667000" y="4191000"/>
            <a:ext cx="2286000" cy="1219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lstStyle/>
          <a:p>
            <a:r>
              <a:rPr lang="en-US" dirty="0" smtClean="0"/>
              <a:t>Research Tab</a:t>
            </a:r>
            <a:endParaRPr lang="en-US" dirty="0"/>
          </a:p>
        </p:txBody>
      </p:sp>
      <p:sp>
        <p:nvSpPr>
          <p:cNvPr id="3" name="Content Placeholder 2"/>
          <p:cNvSpPr>
            <a:spLocks noGrp="1"/>
          </p:cNvSpPr>
          <p:nvPr>
            <p:ph sz="half" idx="1"/>
          </p:nvPr>
        </p:nvSpPr>
        <p:spPr/>
        <p:txBody>
          <a:bodyPr>
            <a:normAutofit fontScale="92500"/>
          </a:bodyPr>
          <a:lstStyle/>
          <a:p>
            <a:pPr algn="ctr">
              <a:buNone/>
            </a:pPr>
            <a:r>
              <a:rPr lang="en-US" b="1" u="sng" dirty="0" smtClean="0">
                <a:latin typeface="Tahoma" pitchFamily="34" charset="0"/>
                <a:cs typeface="Tahoma" pitchFamily="34" charset="0"/>
              </a:rPr>
              <a:t>Databases</a:t>
            </a:r>
          </a:p>
          <a:p>
            <a:r>
              <a:rPr lang="en-US" sz="2000" dirty="0" smtClean="0">
                <a:latin typeface="Tahoma" pitchFamily="34" charset="0"/>
                <a:cs typeface="Tahoma" pitchFamily="34" charset="0"/>
              </a:rPr>
              <a:t>Databases in the library are collections of articles.  </a:t>
            </a:r>
          </a:p>
          <a:p>
            <a:r>
              <a:rPr lang="en-US" sz="2000" dirty="0" smtClean="0">
                <a:latin typeface="Tahoma" pitchFamily="34" charset="0"/>
                <a:cs typeface="Tahoma" pitchFamily="34" charset="0"/>
              </a:rPr>
              <a:t>You will find that all of our databases are grouped into subject specific areas in our </a:t>
            </a:r>
            <a:r>
              <a:rPr lang="en-US" sz="2000" dirty="0" smtClean="0">
                <a:latin typeface="Tahoma" pitchFamily="34" charset="0"/>
                <a:cs typeface="Tahoma" pitchFamily="34" charset="0"/>
                <a:hlinkClick r:id="rId3"/>
              </a:rPr>
              <a:t>Databases list</a:t>
            </a:r>
            <a:r>
              <a:rPr lang="en-US" sz="2000" dirty="0" smtClean="0">
                <a:latin typeface="Tahoma" pitchFamily="34" charset="0"/>
                <a:cs typeface="Tahoma" pitchFamily="34" charset="0"/>
              </a:rPr>
              <a:t>.</a:t>
            </a:r>
          </a:p>
          <a:p>
            <a:r>
              <a:rPr lang="en-US" sz="2000" dirty="0" smtClean="0">
                <a:latin typeface="Tahoma" pitchFamily="34" charset="0"/>
                <a:cs typeface="Tahoma" pitchFamily="34" charset="0"/>
              </a:rPr>
              <a:t>“General” databases provide coverage of many topic areas and includes online reference materials.</a:t>
            </a:r>
          </a:p>
          <a:p>
            <a:r>
              <a:rPr lang="en-US" sz="2000" dirty="0" smtClean="0">
                <a:latin typeface="Tahoma" pitchFamily="34" charset="0"/>
                <a:cs typeface="Tahoma" pitchFamily="34" charset="0"/>
              </a:rPr>
              <a:t>“Education” databases will focus on finding information from Education specific journals.</a:t>
            </a:r>
          </a:p>
        </p:txBody>
      </p:sp>
      <p:sp>
        <p:nvSpPr>
          <p:cNvPr id="4" name="Content Placeholder 3"/>
          <p:cNvSpPr>
            <a:spLocks noGrp="1"/>
          </p:cNvSpPr>
          <p:nvPr>
            <p:ph sz="half" idx="2"/>
          </p:nvPr>
        </p:nvSpPr>
        <p:spPr/>
        <p:txBody>
          <a:bodyPr>
            <a:normAutofit fontScale="92500"/>
          </a:bodyPr>
          <a:lstStyle/>
          <a:p>
            <a:pPr algn="ctr">
              <a:buNone/>
            </a:pPr>
            <a:r>
              <a:rPr lang="en-US" b="1" u="sng" dirty="0" smtClean="0">
                <a:latin typeface="Tahoma" pitchFamily="34" charset="0"/>
                <a:cs typeface="Tahoma" pitchFamily="34" charset="0"/>
              </a:rPr>
              <a:t>Catalogs</a:t>
            </a:r>
          </a:p>
          <a:p>
            <a:r>
              <a:rPr lang="en-US" sz="2000" dirty="0" smtClean="0">
                <a:latin typeface="Tahoma" pitchFamily="34" charset="0"/>
                <a:cs typeface="Tahoma" pitchFamily="34" charset="0"/>
              </a:rPr>
              <a:t>A catalog lets you identify and locate materials in libraries</a:t>
            </a:r>
          </a:p>
          <a:p>
            <a:r>
              <a:rPr lang="en-US" sz="2000" dirty="0" smtClean="0">
                <a:latin typeface="Tahoma" pitchFamily="34" charset="0"/>
                <a:cs typeface="Tahoma" pitchFamily="34" charset="0"/>
              </a:rPr>
              <a:t>Young Library has an “Online catalog”  that allows you to find and identify print titles and electronic books</a:t>
            </a:r>
          </a:p>
          <a:p>
            <a:r>
              <a:rPr lang="en-US" sz="2000" dirty="0" smtClean="0">
                <a:latin typeface="Tahoma" pitchFamily="34" charset="0"/>
                <a:cs typeface="Tahoma" pitchFamily="34" charset="0"/>
              </a:rPr>
              <a:t>Young Library also has access to “WorldCat”.  This is an international library catalog.  Items that you locate on this catalog can be requested from other libraries free of charge.</a:t>
            </a:r>
            <a:endParaRPr lang="en-US" sz="2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cs typeface="Tahoma" pitchFamily="34" charset="0"/>
              </a:rPr>
              <a:t>Library Research Terminology</a:t>
            </a:r>
            <a:endParaRPr lang="en-US" dirty="0">
              <a:latin typeface="Tahoma" pitchFamily="34" charset="0"/>
              <a:cs typeface="Tahoma" pitchFamily="34" charset="0"/>
            </a:endParaRPr>
          </a:p>
        </p:txBody>
      </p:sp>
      <p:sp>
        <p:nvSpPr>
          <p:cNvPr id="3" name="Content Placeholder 2"/>
          <p:cNvSpPr>
            <a:spLocks noGrp="1"/>
          </p:cNvSpPr>
          <p:nvPr>
            <p:ph idx="1"/>
          </p:nvPr>
        </p:nvSpPr>
        <p:spPr>
          <a:xfrm>
            <a:off x="457200" y="1828800"/>
            <a:ext cx="5257800" cy="4267200"/>
          </a:xfrm>
        </p:spPr>
        <p:txBody>
          <a:bodyPr>
            <a:normAutofit fontScale="62500" lnSpcReduction="20000"/>
          </a:bodyPr>
          <a:lstStyle/>
          <a:p>
            <a:r>
              <a:rPr lang="en-US" dirty="0" smtClean="0">
                <a:latin typeface="Tahoma" pitchFamily="34" charset="0"/>
                <a:cs typeface="Tahoma" pitchFamily="34" charset="0"/>
              </a:rPr>
              <a:t>All professions and fields of study have a language that is unique to them.  This includes acronyms and words that are defined differently.  </a:t>
            </a:r>
          </a:p>
          <a:p>
            <a:r>
              <a:rPr lang="en-US" dirty="0" smtClean="0">
                <a:latin typeface="Tahoma" pitchFamily="34" charset="0"/>
                <a:cs typeface="Tahoma" pitchFamily="34" charset="0"/>
              </a:rPr>
              <a:t>For example, think of the word “station”.  As an Education major the first thing you think of when you hear the word is a series of hands on activities for students. However, a train engineer who hears the word might think “station” and think about where the train engine is stopping.</a:t>
            </a:r>
          </a:p>
          <a:p>
            <a:r>
              <a:rPr lang="en-US" dirty="0" smtClean="0">
                <a:latin typeface="Tahoma" pitchFamily="34" charset="0"/>
                <a:cs typeface="Tahoma" pitchFamily="34" charset="0"/>
              </a:rPr>
              <a:t>The following list of terms should help you to successfully communicate and understand how particular terms are used in Young Library and on KCU’s campus.</a:t>
            </a:r>
            <a:endParaRPr lang="en-US" dirty="0">
              <a:latin typeface="Tahoma" pitchFamily="34" charset="0"/>
              <a:cs typeface="Tahoma" pitchFamily="34" charset="0"/>
            </a:endParaRPr>
          </a:p>
        </p:txBody>
      </p:sp>
      <p:pic>
        <p:nvPicPr>
          <p:cNvPr id="5" name="Picture 4" descr="Language.jpg"/>
          <p:cNvPicPr>
            <a:picLocks noChangeAspect="1"/>
          </p:cNvPicPr>
          <p:nvPr/>
        </p:nvPicPr>
        <p:blipFill>
          <a:blip r:embed="rId3" cstate="print"/>
          <a:stretch>
            <a:fillRect/>
          </a:stretch>
        </p:blipFill>
        <p:spPr>
          <a:xfrm>
            <a:off x="5638800" y="1828800"/>
            <a:ext cx="2695575" cy="40386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cs typeface="Tahoma" pitchFamily="34" charset="0"/>
              </a:rPr>
              <a:t>Library Research Terminology</a:t>
            </a:r>
            <a:endParaRPr lang="en-US" dirty="0">
              <a:latin typeface="Tahoma" pitchFamily="34" charset="0"/>
              <a:cs typeface="Tahoma" pitchFamily="34" charset="0"/>
            </a:endParaRPr>
          </a:p>
        </p:txBody>
      </p:sp>
      <p:sp>
        <p:nvSpPr>
          <p:cNvPr id="3" name="Text Placeholder 2"/>
          <p:cNvSpPr>
            <a:spLocks noGrp="1"/>
          </p:cNvSpPr>
          <p:nvPr>
            <p:ph type="body" idx="1"/>
          </p:nvPr>
        </p:nvSpPr>
        <p:spPr/>
        <p:txBody>
          <a:bodyPr/>
          <a:lstStyle/>
          <a:p>
            <a:pPr algn="ctr"/>
            <a:r>
              <a:rPr lang="en-US" dirty="0" smtClean="0">
                <a:latin typeface="Tahoma" pitchFamily="34" charset="0"/>
                <a:cs typeface="Tahoma" pitchFamily="34" charset="0"/>
              </a:rPr>
              <a:t>Catalog</a:t>
            </a:r>
            <a:endParaRPr lang="en-US" dirty="0">
              <a:latin typeface="Tahoma" pitchFamily="34" charset="0"/>
              <a:cs typeface="Tahoma" pitchFamily="34" charset="0"/>
            </a:endParaRPr>
          </a:p>
        </p:txBody>
      </p:sp>
      <p:sp>
        <p:nvSpPr>
          <p:cNvPr id="4" name="Content Placeholder 3"/>
          <p:cNvSpPr>
            <a:spLocks noGrp="1"/>
          </p:cNvSpPr>
          <p:nvPr>
            <p:ph sz="half" idx="2"/>
          </p:nvPr>
        </p:nvSpPr>
        <p:spPr/>
        <p:txBody>
          <a:bodyPr/>
          <a:lstStyle/>
          <a:p>
            <a:r>
              <a:rPr lang="en-US" dirty="0" smtClean="0">
                <a:latin typeface="Tahoma" pitchFamily="34" charset="0"/>
                <a:cs typeface="Tahoma" pitchFamily="34" charset="0"/>
              </a:rPr>
              <a:t>A catalog is a method of organization that allows items in a library to be located and retrieved.</a:t>
            </a:r>
          </a:p>
          <a:p>
            <a:r>
              <a:rPr lang="en-US" dirty="0" smtClean="0">
                <a:latin typeface="Tahoma" pitchFamily="34" charset="0"/>
                <a:cs typeface="Tahoma" pitchFamily="34" charset="0"/>
              </a:rPr>
              <a:t>Young Library’s catalog is online</a:t>
            </a:r>
          </a:p>
          <a:p>
            <a:r>
              <a:rPr lang="en-US" dirty="0" smtClean="0">
                <a:latin typeface="Tahoma" pitchFamily="34" charset="0"/>
                <a:cs typeface="Tahoma" pitchFamily="34" charset="0"/>
              </a:rPr>
              <a:t>You also have access to WorldCat, an international online catalog.</a:t>
            </a:r>
          </a:p>
          <a:p>
            <a:pPr lvl="1"/>
            <a:endParaRPr lang="en-US" dirty="0">
              <a:latin typeface="Tahoma" pitchFamily="34" charset="0"/>
              <a:cs typeface="Tahoma" pitchFamily="34" charset="0"/>
            </a:endParaRPr>
          </a:p>
        </p:txBody>
      </p:sp>
      <p:sp>
        <p:nvSpPr>
          <p:cNvPr id="5" name="Text Placeholder 4"/>
          <p:cNvSpPr>
            <a:spLocks noGrp="1"/>
          </p:cNvSpPr>
          <p:nvPr>
            <p:ph type="body" sz="quarter" idx="3"/>
          </p:nvPr>
        </p:nvSpPr>
        <p:spPr>
          <a:xfrm>
            <a:off x="4645025" y="1692212"/>
            <a:ext cx="4041775" cy="446087"/>
          </a:xfrm>
        </p:spPr>
        <p:txBody>
          <a:bodyPr>
            <a:normAutofit lnSpcReduction="10000"/>
          </a:bodyPr>
          <a:lstStyle/>
          <a:p>
            <a:pPr algn="ctr"/>
            <a:r>
              <a:rPr lang="en-US" dirty="0" smtClean="0">
                <a:latin typeface="Tahoma" pitchFamily="34" charset="0"/>
                <a:cs typeface="Tahoma" pitchFamily="34" charset="0"/>
              </a:rPr>
              <a:t>ISSN </a:t>
            </a:r>
            <a:endParaRPr lang="en-US" dirty="0">
              <a:latin typeface="Tahoma" pitchFamily="34" charset="0"/>
              <a:cs typeface="Tahoma" pitchFamily="34" charset="0"/>
            </a:endParaRPr>
          </a:p>
        </p:txBody>
      </p:sp>
      <p:sp>
        <p:nvSpPr>
          <p:cNvPr id="6" name="Content Placeholder 5"/>
          <p:cNvSpPr>
            <a:spLocks noGrp="1"/>
          </p:cNvSpPr>
          <p:nvPr>
            <p:ph sz="quarter" idx="4"/>
          </p:nvPr>
        </p:nvSpPr>
        <p:spPr>
          <a:xfrm>
            <a:off x="4645025" y="2283619"/>
            <a:ext cx="4041775" cy="3733800"/>
          </a:xfrm>
        </p:spPr>
        <p:txBody>
          <a:bodyPr>
            <a:normAutofit fontScale="85000" lnSpcReduction="20000"/>
          </a:bodyPr>
          <a:lstStyle/>
          <a:p>
            <a:r>
              <a:rPr lang="en-US" dirty="0" smtClean="0"/>
              <a:t> </a:t>
            </a:r>
            <a:r>
              <a:rPr lang="en-US" dirty="0" smtClean="0">
                <a:latin typeface="Tahoma" pitchFamily="34" charset="0"/>
                <a:cs typeface="Tahoma" pitchFamily="34" charset="0"/>
              </a:rPr>
              <a:t>ISSN is a library acronym for “International Standard Serial Number”</a:t>
            </a:r>
          </a:p>
          <a:p>
            <a:r>
              <a:rPr lang="en-US" dirty="0" smtClean="0">
                <a:latin typeface="Tahoma" pitchFamily="34" charset="0"/>
                <a:cs typeface="Tahoma" pitchFamily="34" charset="0"/>
              </a:rPr>
              <a:t>It is usually located </a:t>
            </a:r>
            <a:r>
              <a:rPr lang="en-US" dirty="0">
                <a:latin typeface="Tahoma" pitchFamily="34" charset="0"/>
                <a:cs typeface="Tahoma" pitchFamily="34" charset="0"/>
              </a:rPr>
              <a:t>o</a:t>
            </a:r>
            <a:r>
              <a:rPr lang="en-US" dirty="0" smtClean="0">
                <a:latin typeface="Tahoma" pitchFamily="34" charset="0"/>
                <a:cs typeface="Tahoma" pitchFamily="34" charset="0"/>
              </a:rPr>
              <a:t>n the back side of the title page of a journal.</a:t>
            </a:r>
          </a:p>
          <a:p>
            <a:r>
              <a:rPr lang="en-US" dirty="0" smtClean="0">
                <a:latin typeface="Tahoma" pitchFamily="34" charset="0"/>
                <a:cs typeface="Tahoma" pitchFamily="34" charset="0"/>
              </a:rPr>
              <a:t>This helps us to make sure that we are getting the correct journal that you want and not a journal that has a similar title.</a:t>
            </a:r>
          </a:p>
          <a:p>
            <a:r>
              <a:rPr lang="en-US" dirty="0" smtClean="0">
                <a:latin typeface="Tahoma" pitchFamily="34" charset="0"/>
                <a:cs typeface="Tahoma" pitchFamily="34" charset="0"/>
              </a:rPr>
              <a:t>It also helps us track if journals have a name change.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cs typeface="Tahoma" pitchFamily="34" charset="0"/>
              </a:rPr>
              <a:t>Library Research Terminology</a:t>
            </a:r>
            <a:endParaRPr lang="en-US" dirty="0">
              <a:latin typeface="Tahoma" pitchFamily="34" charset="0"/>
              <a:cs typeface="Tahoma" pitchFamily="34" charset="0"/>
            </a:endParaRPr>
          </a:p>
        </p:txBody>
      </p:sp>
      <p:sp>
        <p:nvSpPr>
          <p:cNvPr id="3" name="Text Placeholder 2"/>
          <p:cNvSpPr>
            <a:spLocks noGrp="1"/>
          </p:cNvSpPr>
          <p:nvPr>
            <p:ph type="body" idx="1"/>
          </p:nvPr>
        </p:nvSpPr>
        <p:spPr/>
        <p:txBody>
          <a:bodyPr/>
          <a:lstStyle/>
          <a:p>
            <a:pPr algn="ctr"/>
            <a:r>
              <a:rPr lang="en-US" dirty="0" smtClean="0">
                <a:latin typeface="Tahoma" pitchFamily="34" charset="0"/>
                <a:cs typeface="Tahoma" pitchFamily="34" charset="0"/>
              </a:rPr>
              <a:t>ISBN</a:t>
            </a:r>
            <a:endParaRPr lang="en-US" dirty="0">
              <a:latin typeface="Tahoma" pitchFamily="34" charset="0"/>
              <a:cs typeface="Tahoma" pitchFamily="34" charset="0"/>
            </a:endParaRPr>
          </a:p>
        </p:txBody>
      </p:sp>
      <p:sp>
        <p:nvSpPr>
          <p:cNvPr id="4" name="Content Placeholder 3"/>
          <p:cNvSpPr>
            <a:spLocks noGrp="1"/>
          </p:cNvSpPr>
          <p:nvPr>
            <p:ph sz="half" idx="2"/>
          </p:nvPr>
        </p:nvSpPr>
        <p:spPr/>
        <p:txBody>
          <a:bodyPr>
            <a:normAutofit fontScale="85000" lnSpcReduction="10000"/>
          </a:bodyPr>
          <a:lstStyle/>
          <a:p>
            <a:r>
              <a:rPr lang="en-US" dirty="0" smtClean="0">
                <a:latin typeface="Tahoma" pitchFamily="34" charset="0"/>
                <a:cs typeface="Tahoma" pitchFamily="34" charset="0"/>
              </a:rPr>
              <a:t>ISBN is a library acronym for “International Standard Book Number”.</a:t>
            </a:r>
          </a:p>
          <a:p>
            <a:r>
              <a:rPr lang="en-US" dirty="0" smtClean="0">
                <a:latin typeface="Tahoma" pitchFamily="34" charset="0"/>
                <a:cs typeface="Tahoma" pitchFamily="34" charset="0"/>
              </a:rPr>
              <a:t>All books published after 1970 are given this unique number.</a:t>
            </a:r>
            <a:endParaRPr lang="en-US" dirty="0" smtClean="0">
              <a:latin typeface="Tahoma" pitchFamily="34" charset="0"/>
              <a:cs typeface="Tahoma" pitchFamily="34" charset="0"/>
            </a:endParaRPr>
          </a:p>
          <a:p>
            <a:r>
              <a:rPr lang="en-US" dirty="0" smtClean="0">
                <a:latin typeface="Tahoma" pitchFamily="34" charset="0"/>
                <a:cs typeface="Tahoma" pitchFamily="34" charset="0"/>
              </a:rPr>
              <a:t>It is usually located on the back side of the title page of the book or on the back cover of the book.</a:t>
            </a:r>
            <a:endParaRPr lang="en-US" dirty="0" smtClean="0">
              <a:latin typeface="Tahoma" pitchFamily="34" charset="0"/>
              <a:cs typeface="Tahoma" pitchFamily="34" charset="0"/>
            </a:endParaRPr>
          </a:p>
          <a:p>
            <a:r>
              <a:rPr lang="en-US" dirty="0" smtClean="0">
                <a:latin typeface="Tahoma" pitchFamily="34" charset="0"/>
                <a:cs typeface="Tahoma" pitchFamily="34" charset="0"/>
              </a:rPr>
              <a:t>This number can be typed into </a:t>
            </a:r>
            <a:r>
              <a:rPr lang="en-US" dirty="0" err="1" smtClean="0">
                <a:latin typeface="Tahoma" pitchFamily="34" charset="0"/>
                <a:cs typeface="Tahoma" pitchFamily="34" charset="0"/>
              </a:rPr>
              <a:t>ZoteroBib</a:t>
            </a:r>
            <a:r>
              <a:rPr lang="en-US" dirty="0" smtClean="0">
                <a:latin typeface="Tahoma" pitchFamily="34" charset="0"/>
                <a:cs typeface="Tahoma" pitchFamily="34" charset="0"/>
              </a:rPr>
              <a:t> to generate your citation for the book that you are using. </a:t>
            </a:r>
            <a:endParaRPr lang="en-US" dirty="0" smtClean="0">
              <a:latin typeface="Tahoma" pitchFamily="34" charset="0"/>
              <a:cs typeface="Tahoma" pitchFamily="34" charset="0"/>
            </a:endParaRPr>
          </a:p>
          <a:p>
            <a:pPr lvl="1"/>
            <a:endParaRPr lang="en-US" dirty="0">
              <a:latin typeface="Tahoma" pitchFamily="34" charset="0"/>
              <a:cs typeface="Tahoma" pitchFamily="34" charset="0"/>
            </a:endParaRPr>
          </a:p>
        </p:txBody>
      </p:sp>
      <p:sp>
        <p:nvSpPr>
          <p:cNvPr id="5" name="Text Placeholder 4"/>
          <p:cNvSpPr>
            <a:spLocks noGrp="1"/>
          </p:cNvSpPr>
          <p:nvPr>
            <p:ph type="body" sz="quarter" idx="3"/>
          </p:nvPr>
        </p:nvSpPr>
        <p:spPr>
          <a:xfrm>
            <a:off x="4645025" y="1707451"/>
            <a:ext cx="4041775" cy="446087"/>
          </a:xfrm>
        </p:spPr>
        <p:txBody>
          <a:bodyPr>
            <a:normAutofit lnSpcReduction="10000"/>
          </a:bodyPr>
          <a:lstStyle/>
          <a:p>
            <a:pPr algn="ctr"/>
            <a:r>
              <a:rPr lang="en-US" dirty="0" smtClean="0">
                <a:latin typeface="Tahoma" pitchFamily="34" charset="0"/>
                <a:cs typeface="Tahoma" pitchFamily="34" charset="0"/>
              </a:rPr>
              <a:t>DOI</a:t>
            </a:r>
            <a:r>
              <a:rPr lang="en-US" dirty="0" smtClean="0">
                <a:latin typeface="Tahoma" pitchFamily="34" charset="0"/>
                <a:cs typeface="Tahoma" pitchFamily="34" charset="0"/>
              </a:rPr>
              <a:t> </a:t>
            </a:r>
            <a:endParaRPr lang="en-US" dirty="0">
              <a:latin typeface="Tahoma" pitchFamily="34" charset="0"/>
              <a:cs typeface="Tahoma" pitchFamily="34" charset="0"/>
            </a:endParaRPr>
          </a:p>
        </p:txBody>
      </p:sp>
      <p:sp>
        <p:nvSpPr>
          <p:cNvPr id="6" name="Content Placeholder 5"/>
          <p:cNvSpPr>
            <a:spLocks noGrp="1"/>
          </p:cNvSpPr>
          <p:nvPr>
            <p:ph sz="quarter" idx="4"/>
          </p:nvPr>
        </p:nvSpPr>
        <p:spPr>
          <a:xfrm>
            <a:off x="4648200" y="2174874"/>
            <a:ext cx="4041775" cy="4302126"/>
          </a:xfrm>
        </p:spPr>
        <p:txBody>
          <a:bodyPr>
            <a:normAutofit fontScale="62500" lnSpcReduction="20000"/>
          </a:bodyPr>
          <a:lstStyle/>
          <a:p>
            <a:endParaRPr lang="en-US" dirty="0" smtClean="0"/>
          </a:p>
          <a:p>
            <a:r>
              <a:rPr lang="en-US" sz="2600" dirty="0" smtClean="0">
                <a:latin typeface="Tahoma" pitchFamily="34" charset="0"/>
                <a:cs typeface="Tahoma" pitchFamily="34" charset="0"/>
              </a:rPr>
              <a:t>DOI</a:t>
            </a:r>
            <a:r>
              <a:rPr lang="en-US" sz="2600" dirty="0" smtClean="0">
                <a:latin typeface="Tahoma" pitchFamily="34" charset="0"/>
                <a:cs typeface="Tahoma" pitchFamily="34" charset="0"/>
              </a:rPr>
              <a:t> </a:t>
            </a:r>
            <a:r>
              <a:rPr lang="en-US" sz="2600" dirty="0" smtClean="0">
                <a:latin typeface="Tahoma" pitchFamily="34" charset="0"/>
                <a:cs typeface="Tahoma" pitchFamily="34" charset="0"/>
              </a:rPr>
              <a:t>is a library acronym for </a:t>
            </a:r>
            <a:r>
              <a:rPr lang="en-US" sz="2600" dirty="0" smtClean="0">
                <a:latin typeface="Tahoma" pitchFamily="34" charset="0"/>
                <a:cs typeface="Tahoma" pitchFamily="34" charset="0"/>
              </a:rPr>
              <a:t>“</a:t>
            </a:r>
            <a:r>
              <a:rPr lang="en-US" sz="2600" dirty="0" smtClean="0">
                <a:latin typeface="Tahoma" pitchFamily="34" charset="0"/>
                <a:cs typeface="Tahoma" pitchFamily="34" charset="0"/>
              </a:rPr>
              <a:t>Direct Object Identifier</a:t>
            </a:r>
            <a:r>
              <a:rPr lang="en-US" sz="2600" dirty="0" smtClean="0">
                <a:latin typeface="Tahoma" pitchFamily="34" charset="0"/>
                <a:cs typeface="Tahoma" pitchFamily="34" charset="0"/>
              </a:rPr>
              <a:t>”.</a:t>
            </a:r>
          </a:p>
          <a:p>
            <a:r>
              <a:rPr lang="en-US" sz="2600" dirty="0" smtClean="0">
                <a:latin typeface="Tahoma" pitchFamily="34" charset="0"/>
                <a:cs typeface="Tahoma" pitchFamily="34" charset="0"/>
              </a:rPr>
              <a:t>They were first used in 2000 and are a unique number assigned to individual articles.</a:t>
            </a:r>
            <a:endParaRPr lang="en-US" sz="2600" dirty="0" smtClean="0">
              <a:latin typeface="Tahoma" pitchFamily="34" charset="0"/>
              <a:cs typeface="Tahoma" pitchFamily="34" charset="0"/>
            </a:endParaRPr>
          </a:p>
          <a:p>
            <a:r>
              <a:rPr lang="en-US" sz="2600" dirty="0" smtClean="0">
                <a:latin typeface="Tahoma" pitchFamily="34" charset="0"/>
                <a:cs typeface="Tahoma" pitchFamily="34" charset="0"/>
              </a:rPr>
              <a:t>It is </a:t>
            </a:r>
            <a:r>
              <a:rPr lang="en-US" sz="2600" dirty="0" smtClean="0">
                <a:latin typeface="Tahoma" pitchFamily="34" charset="0"/>
                <a:cs typeface="Tahoma" pitchFamily="34" charset="0"/>
              </a:rPr>
              <a:t>usually located within the detailed information for an article.</a:t>
            </a:r>
            <a:endParaRPr lang="en-US" sz="2600" dirty="0" smtClean="0">
              <a:latin typeface="Tahoma" pitchFamily="34" charset="0"/>
              <a:cs typeface="Tahoma" pitchFamily="34" charset="0"/>
            </a:endParaRPr>
          </a:p>
          <a:p>
            <a:r>
              <a:rPr lang="en-US" sz="2600" dirty="0" smtClean="0">
                <a:latin typeface="Tahoma" pitchFamily="34" charset="0"/>
                <a:cs typeface="Tahoma" pitchFamily="34" charset="0"/>
              </a:rPr>
              <a:t>This number can be placed into your citation generator to get your citation.</a:t>
            </a:r>
            <a:endParaRPr lang="en-US" sz="2600" dirty="0" smtClean="0">
              <a:latin typeface="Tahoma" pitchFamily="34" charset="0"/>
              <a:cs typeface="Tahoma" pitchFamily="34" charset="0"/>
            </a:endParaRPr>
          </a:p>
          <a:p>
            <a:r>
              <a:rPr lang="en-US" sz="2600" dirty="0" smtClean="0">
                <a:latin typeface="Tahoma" pitchFamily="34" charset="0"/>
                <a:cs typeface="Tahoma" pitchFamily="34" charset="0"/>
              </a:rPr>
              <a:t>These numbers usually begin with the number “10” and appear, for example, as ‘doi:10.1000/182’.</a:t>
            </a:r>
          </a:p>
          <a:p>
            <a:r>
              <a:rPr lang="en-US" sz="2600" dirty="0" smtClean="0">
                <a:latin typeface="Tahoma" pitchFamily="34" charset="0"/>
                <a:cs typeface="Tahoma" pitchFamily="34" charset="0"/>
              </a:rPr>
              <a:t>Sometimes a URL will be included.  To use within a generator, you only want to use the part starting with the number ‘10’.  Ex: https://doi.org/</a:t>
            </a:r>
            <a:r>
              <a:rPr lang="en-US" sz="2600" b="1" dirty="0" smtClean="0">
                <a:solidFill>
                  <a:srgbClr val="FF0000"/>
                </a:solidFill>
                <a:latin typeface="Tahoma" pitchFamily="34" charset="0"/>
                <a:cs typeface="Tahoma" pitchFamily="34" charset="0"/>
              </a:rPr>
              <a:t>10.1000/182</a:t>
            </a:r>
            <a:endParaRPr lang="en-US" sz="2600" b="1" dirty="0">
              <a:solidFill>
                <a:srgbClr val="FF0000"/>
              </a:solidFill>
            </a:endParaRPr>
          </a:p>
        </p:txBody>
      </p:sp>
    </p:spTree>
    <p:extLst>
      <p:ext uri="{BB962C8B-B14F-4D97-AF65-F5344CB8AC3E}">
        <p14:creationId xmlns:p14="http://schemas.microsoft.com/office/powerpoint/2010/main" val="5054879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Terminology</a:t>
            </a:r>
            <a:endParaRPr lang="en-US" dirty="0">
              <a:latin typeface="Tahoma" pitchFamily="34" charset="0"/>
              <a:ea typeface="Tahoma" pitchFamily="34" charset="0"/>
              <a:cs typeface="Tahoma" pitchFamily="34" charset="0"/>
            </a:endParaRPr>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Database</a:t>
            </a:r>
            <a:endParaRPr lang="en-US" dirty="0">
              <a:latin typeface="Tahoma" pitchFamily="34" charset="0"/>
              <a:ea typeface="Tahoma" pitchFamily="34" charset="0"/>
              <a:cs typeface="Tahoma" pitchFamily="34" charset="0"/>
            </a:endParaRPr>
          </a:p>
        </p:txBody>
      </p:sp>
      <p:sp>
        <p:nvSpPr>
          <p:cNvPr id="4" name="Content Placeholder 3"/>
          <p:cNvSpPr>
            <a:spLocks noGrp="1"/>
          </p:cNvSpPr>
          <p:nvPr>
            <p:ph sz="half" idx="2"/>
          </p:nvPr>
        </p:nvSpPr>
        <p:spPr/>
        <p:txBody>
          <a:bodyPr>
            <a:normAutofit fontScale="92500" lnSpcReduction="10000"/>
          </a:bodyPr>
          <a:lstStyle/>
          <a:p>
            <a:r>
              <a:rPr lang="en-US" dirty="0" smtClean="0">
                <a:latin typeface="Tahoma" pitchFamily="34" charset="0"/>
                <a:ea typeface="Tahoma" pitchFamily="34" charset="0"/>
                <a:cs typeface="Tahoma" pitchFamily="34" charset="0"/>
              </a:rPr>
              <a:t>A database is a collection of information.</a:t>
            </a:r>
          </a:p>
          <a:p>
            <a:r>
              <a:rPr lang="en-US" dirty="0" smtClean="0">
                <a:latin typeface="Tahoma" pitchFamily="34" charset="0"/>
                <a:ea typeface="Tahoma" pitchFamily="34" charset="0"/>
                <a:cs typeface="Tahoma" pitchFamily="34" charset="0"/>
              </a:rPr>
              <a:t>In Young Library, Databases are collections of journal articles, streaming videos, and reference materials</a:t>
            </a:r>
          </a:p>
          <a:p>
            <a:r>
              <a:rPr lang="en-US" dirty="0" smtClean="0">
                <a:latin typeface="Tahoma" pitchFamily="34" charset="0"/>
                <a:ea typeface="Tahoma" pitchFamily="34" charset="0"/>
                <a:cs typeface="Tahoma" pitchFamily="34" charset="0"/>
              </a:rPr>
              <a:t>Databases are located on the “Research” tab of the library web page</a:t>
            </a:r>
          </a:p>
          <a:p>
            <a:r>
              <a:rPr lang="en-US" dirty="0">
                <a:latin typeface="Tahoma" pitchFamily="34" charset="0"/>
                <a:ea typeface="Tahoma" pitchFamily="34" charset="0"/>
                <a:cs typeface="Tahoma" pitchFamily="34" charset="0"/>
                <a:hlinkClick r:id="rId3"/>
              </a:rPr>
              <a:t>https://www.kcu.edu/library/research/databases</a:t>
            </a:r>
            <a:r>
              <a:rPr lang="en-US" dirty="0" smtClean="0">
                <a:latin typeface="Tahoma" pitchFamily="34" charset="0"/>
                <a:ea typeface="Tahoma" pitchFamily="34" charset="0"/>
                <a:cs typeface="Tahoma" pitchFamily="34" charset="0"/>
                <a:hlinkClick r:id="rId3"/>
              </a:rPr>
              <a:t>/</a:t>
            </a:r>
            <a:r>
              <a:rPr lang="en-US" dirty="0" smtClean="0">
                <a:latin typeface="Tahoma" pitchFamily="34" charset="0"/>
                <a:ea typeface="Tahoma" pitchFamily="34" charset="0"/>
                <a:cs typeface="Tahoma" pitchFamily="34" charset="0"/>
              </a:rPr>
              <a:t> </a:t>
            </a:r>
          </a:p>
        </p:txBody>
      </p:sp>
      <p:sp>
        <p:nvSpPr>
          <p:cNvPr id="5" name="Text Placeholder 4"/>
          <p:cNvSpPr>
            <a:spLocks noGrp="1"/>
          </p:cNvSpPr>
          <p:nvPr>
            <p:ph type="body" sz="quarter" idx="3"/>
          </p:nvPr>
        </p:nvSpPr>
        <p:spPr/>
        <p:txBody>
          <a:bodyPr/>
          <a:lstStyle/>
          <a:p>
            <a:pPr algn="ctr"/>
            <a:r>
              <a:rPr lang="en-US" dirty="0" smtClean="0">
                <a:latin typeface="Tahoma" pitchFamily="34" charset="0"/>
                <a:ea typeface="Tahoma" pitchFamily="34" charset="0"/>
                <a:cs typeface="Tahoma" pitchFamily="34" charset="0"/>
              </a:rPr>
              <a:t>Platform</a:t>
            </a:r>
            <a:endParaRPr lang="en-US" dirty="0">
              <a:latin typeface="Tahoma" pitchFamily="34" charset="0"/>
              <a:ea typeface="Tahoma" pitchFamily="34" charset="0"/>
              <a:cs typeface="Tahoma" pitchFamily="34" charset="0"/>
            </a:endParaRPr>
          </a:p>
        </p:txBody>
      </p:sp>
      <p:sp>
        <p:nvSpPr>
          <p:cNvPr id="6" name="Content Placeholder 5"/>
          <p:cNvSpPr>
            <a:spLocks noGrp="1"/>
          </p:cNvSpPr>
          <p:nvPr>
            <p:ph sz="quarter" idx="4"/>
          </p:nvPr>
        </p:nvSpPr>
        <p:spPr/>
        <p:txBody>
          <a:bodyPr>
            <a:normAutofit fontScale="85000" lnSpcReduction="10000"/>
          </a:bodyPr>
          <a:lstStyle/>
          <a:p>
            <a:r>
              <a:rPr lang="en-US" dirty="0" smtClean="0">
                <a:latin typeface="Tahoma" pitchFamily="34" charset="0"/>
                <a:ea typeface="Tahoma" pitchFamily="34" charset="0"/>
                <a:cs typeface="Tahoma" pitchFamily="34" charset="0"/>
              </a:rPr>
              <a:t>A platform is a structure within a database that allows you to search for articles and retrieve that information</a:t>
            </a:r>
          </a:p>
          <a:p>
            <a:r>
              <a:rPr lang="en-US" dirty="0" smtClean="0">
                <a:latin typeface="Tahoma" pitchFamily="34" charset="0"/>
                <a:ea typeface="Tahoma" pitchFamily="34" charset="0"/>
                <a:cs typeface="Tahoma" pitchFamily="34" charset="0"/>
              </a:rPr>
              <a:t>The same platform is used by vendors.</a:t>
            </a:r>
          </a:p>
          <a:p>
            <a:r>
              <a:rPr lang="en-US" dirty="0" smtClean="0">
                <a:latin typeface="Tahoma" pitchFamily="34" charset="0"/>
                <a:ea typeface="Tahoma" pitchFamily="34" charset="0"/>
                <a:cs typeface="Tahoma" pitchFamily="34" charset="0"/>
              </a:rPr>
              <a:t>For example, Education Source and Academic Search Complete are both EBSCO databases.  They run on the EBSCO platform and will look and operate the same way.</a:t>
            </a:r>
            <a:endParaRPr lang="en-US"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Terminology</a:t>
            </a:r>
            <a:endParaRPr lang="en-US" dirty="0">
              <a:latin typeface="Tahoma" pitchFamily="34" charset="0"/>
              <a:ea typeface="Tahoma" pitchFamily="34" charset="0"/>
              <a:cs typeface="Tahoma" pitchFamily="34" charset="0"/>
            </a:endParaRPr>
          </a:p>
        </p:txBody>
      </p:sp>
      <p:sp>
        <p:nvSpPr>
          <p:cNvPr id="3" name="Text Placeholder 2"/>
          <p:cNvSpPr>
            <a:spLocks noGrp="1"/>
          </p:cNvSpPr>
          <p:nvPr>
            <p:ph type="body" idx="1"/>
          </p:nvPr>
        </p:nvSpPr>
        <p:spPr>
          <a:xfrm>
            <a:off x="457200" y="1676400"/>
            <a:ext cx="4040188" cy="522287"/>
          </a:xfrm>
        </p:spPr>
        <p:txBody>
          <a:bodyPr>
            <a:normAutofit fontScale="25000" lnSpcReduction="20000"/>
          </a:bodyPr>
          <a:lstStyle/>
          <a:p>
            <a:endParaRPr lang="en-US" dirty="0" smtClean="0">
              <a:latin typeface="Tahoma" pitchFamily="34" charset="0"/>
              <a:ea typeface="Tahoma" pitchFamily="34" charset="0"/>
              <a:cs typeface="Tahoma" pitchFamily="34" charset="0"/>
            </a:endParaRPr>
          </a:p>
          <a:p>
            <a:pPr algn="ctr"/>
            <a:endParaRPr lang="en-US" sz="31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r>
              <a:rPr lang="en-US" sz="9600" dirty="0" smtClean="0">
                <a:latin typeface="Tahoma" pitchFamily="34" charset="0"/>
                <a:ea typeface="Tahoma" pitchFamily="34" charset="0"/>
                <a:cs typeface="Tahoma" pitchFamily="34" charset="0"/>
              </a:rPr>
              <a:t>Results List</a:t>
            </a:r>
          </a:p>
          <a:p>
            <a:endParaRPr lang="en-US"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685261540"/>
              </p:ext>
            </p:extLst>
          </p:nvPr>
        </p:nvGraphicFramePr>
        <p:xfrm>
          <a:off x="457200" y="2174875"/>
          <a:ext cx="4040188" cy="395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p:cNvSpPr>
            <a:spLocks noGrp="1"/>
          </p:cNvSpPr>
          <p:nvPr>
            <p:ph type="body" sz="quarter" idx="3"/>
          </p:nvPr>
        </p:nvSpPr>
        <p:spPr>
          <a:xfrm>
            <a:off x="4645025" y="1535113"/>
            <a:ext cx="4041775" cy="598487"/>
          </a:xfrm>
        </p:spPr>
        <p:txBody>
          <a:bodyPr/>
          <a:lstStyle/>
          <a:p>
            <a:pPr algn="ctr"/>
            <a:r>
              <a:rPr lang="en-US" dirty="0" smtClean="0">
                <a:latin typeface="Tahoma" pitchFamily="34" charset="0"/>
                <a:ea typeface="Tahoma" pitchFamily="34" charset="0"/>
                <a:cs typeface="Tahoma" pitchFamily="34" charset="0"/>
              </a:rPr>
              <a:t>Session</a:t>
            </a:r>
            <a:endParaRPr lang="en-US" dirty="0">
              <a:latin typeface="Tahoma" pitchFamily="34" charset="0"/>
              <a:ea typeface="Tahoma" pitchFamily="34" charset="0"/>
              <a:cs typeface="Tahoma" pitchFamily="34" charset="0"/>
            </a:endParaRPr>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2108854170"/>
              </p:ext>
            </p:extLst>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t>Library Research Terminology</a:t>
            </a:r>
            <a:endParaRPr lang="en-US" dirty="0"/>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Primary Source</a:t>
            </a:r>
            <a:endParaRPr lang="en-US" dirty="0">
              <a:latin typeface="Tahoma" pitchFamily="34" charset="0"/>
              <a:ea typeface="Tahoma" pitchFamily="34" charset="0"/>
              <a:cs typeface="Tahoma" pitchFamily="34" charset="0"/>
            </a:endParaRPr>
          </a:p>
        </p:txBody>
      </p:sp>
      <p:sp>
        <p:nvSpPr>
          <p:cNvPr id="4" name="Content Placeholder 3"/>
          <p:cNvSpPr>
            <a:spLocks noGrp="1"/>
          </p:cNvSpPr>
          <p:nvPr>
            <p:ph sz="half" idx="2"/>
          </p:nvPr>
        </p:nvSpPr>
        <p:spPr>
          <a:xfrm>
            <a:off x="457200" y="2362199"/>
            <a:ext cx="4040188" cy="3763963"/>
          </a:xfrm>
        </p:spPr>
        <p:txBody>
          <a:bodyPr/>
          <a:lstStyle/>
          <a:p>
            <a:r>
              <a:rPr lang="en-US" dirty="0" smtClean="0">
                <a:latin typeface="Tahoma" pitchFamily="34" charset="0"/>
                <a:ea typeface="Tahoma" pitchFamily="34" charset="0"/>
                <a:cs typeface="Tahoma" pitchFamily="34" charset="0"/>
              </a:rPr>
              <a:t>The research in this article or book resource is conducted and written by the same person.  </a:t>
            </a:r>
          </a:p>
          <a:p>
            <a:r>
              <a:rPr lang="en-US" dirty="0" smtClean="0">
                <a:latin typeface="Tahoma" pitchFamily="34" charset="0"/>
                <a:ea typeface="Tahoma" pitchFamily="34" charset="0"/>
                <a:cs typeface="Tahoma" pitchFamily="34" charset="0"/>
              </a:rPr>
              <a:t>The author has developed the hypothesis and the test.</a:t>
            </a:r>
          </a:p>
          <a:p>
            <a:endParaRPr lang="en-US" dirty="0"/>
          </a:p>
        </p:txBody>
      </p:sp>
      <p:sp>
        <p:nvSpPr>
          <p:cNvPr id="5" name="Text Placeholder 4"/>
          <p:cNvSpPr>
            <a:spLocks noGrp="1"/>
          </p:cNvSpPr>
          <p:nvPr>
            <p:ph type="body" sz="quarter" idx="3"/>
          </p:nvPr>
        </p:nvSpPr>
        <p:spPr/>
        <p:txBody>
          <a:bodyPr/>
          <a:lstStyle/>
          <a:p>
            <a:pPr algn="ctr"/>
            <a:r>
              <a:rPr lang="en-US" dirty="0" smtClean="0">
                <a:latin typeface="Tahoma" pitchFamily="34" charset="0"/>
                <a:ea typeface="Tahoma" pitchFamily="34" charset="0"/>
                <a:cs typeface="Tahoma" pitchFamily="34" charset="0"/>
              </a:rPr>
              <a:t>Secondary Source</a:t>
            </a:r>
            <a:endParaRPr lang="en-US" dirty="0">
              <a:latin typeface="Tahoma" pitchFamily="34" charset="0"/>
              <a:ea typeface="Tahoma" pitchFamily="34" charset="0"/>
              <a:cs typeface="Tahoma" pitchFamily="34" charset="0"/>
            </a:endParaRPr>
          </a:p>
        </p:txBody>
      </p:sp>
      <p:sp>
        <p:nvSpPr>
          <p:cNvPr id="6" name="Content Placeholder 5"/>
          <p:cNvSpPr>
            <a:spLocks noGrp="1"/>
          </p:cNvSpPr>
          <p:nvPr>
            <p:ph sz="quarter" idx="4"/>
          </p:nvPr>
        </p:nvSpPr>
        <p:spPr>
          <a:xfrm>
            <a:off x="4645025" y="2362199"/>
            <a:ext cx="4041775" cy="3763963"/>
          </a:xfrm>
        </p:spPr>
        <p:txBody>
          <a:bodyPr>
            <a:normAutofit lnSpcReduction="10000"/>
          </a:bodyPr>
          <a:lstStyle/>
          <a:p>
            <a:r>
              <a:rPr lang="en-US" dirty="0" smtClean="0">
                <a:latin typeface="Tahoma" pitchFamily="34" charset="0"/>
                <a:ea typeface="Tahoma" pitchFamily="34" charset="0"/>
                <a:cs typeface="Tahoma" pitchFamily="34" charset="0"/>
              </a:rPr>
              <a:t>The article or book is written by an expert who has read many different papers on an issue and used all of them to form an evaluation.</a:t>
            </a:r>
          </a:p>
          <a:p>
            <a:r>
              <a:rPr lang="en-US" dirty="0" smtClean="0">
                <a:latin typeface="Tahoma" pitchFamily="34" charset="0"/>
                <a:ea typeface="Tahoma" pitchFamily="34" charset="0"/>
                <a:cs typeface="Tahoma" pitchFamily="34" charset="0"/>
              </a:rPr>
              <a:t>The author has synthesized the information, not done the original research.</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t>Library Research Terminology</a:t>
            </a:r>
            <a:endParaRPr lang="en-US" dirty="0"/>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Tertiary Sources</a:t>
            </a:r>
            <a:endParaRPr lang="en-US" dirty="0">
              <a:latin typeface="Tahoma" pitchFamily="34" charset="0"/>
              <a:ea typeface="Tahoma" pitchFamily="34" charset="0"/>
              <a:cs typeface="Tahoma" pitchFamily="34" charset="0"/>
            </a:endParaRPr>
          </a:p>
        </p:txBody>
      </p:sp>
      <p:sp>
        <p:nvSpPr>
          <p:cNvPr id="4" name="Content Placeholder 3"/>
          <p:cNvSpPr>
            <a:spLocks noGrp="1"/>
          </p:cNvSpPr>
          <p:nvPr>
            <p:ph sz="half" idx="2"/>
          </p:nvPr>
        </p:nvSpPr>
        <p:spPr/>
        <p:txBody>
          <a:bodyPr>
            <a:normAutofit/>
          </a:bodyPr>
          <a:lstStyle/>
          <a:p>
            <a:r>
              <a:rPr lang="en-US" dirty="0" smtClean="0">
                <a:latin typeface="Tahoma" pitchFamily="34" charset="0"/>
                <a:ea typeface="Tahoma" pitchFamily="34" charset="0"/>
                <a:cs typeface="Tahoma" pitchFamily="34" charset="0"/>
              </a:rPr>
              <a:t>Tertiary resources are also known as reference materials.</a:t>
            </a:r>
          </a:p>
          <a:p>
            <a:r>
              <a:rPr lang="en-US" dirty="0" smtClean="0">
                <a:latin typeface="Tahoma" pitchFamily="34" charset="0"/>
                <a:ea typeface="Tahoma" pitchFamily="34" charset="0"/>
                <a:cs typeface="Tahoma" pitchFamily="34" charset="0"/>
              </a:rPr>
              <a:t>Examples of these items are encyclopedias, dictionaries, and thesauri</a:t>
            </a:r>
          </a:p>
          <a:p>
            <a:r>
              <a:rPr lang="en-US" dirty="0" smtClean="0">
                <a:latin typeface="Tahoma" pitchFamily="34" charset="0"/>
                <a:ea typeface="Tahoma" pitchFamily="34" charset="0"/>
                <a:cs typeface="Tahoma" pitchFamily="34" charset="0"/>
              </a:rPr>
              <a:t>Tertiary sources should be used for background information</a:t>
            </a:r>
          </a:p>
        </p:txBody>
      </p:sp>
      <p:sp>
        <p:nvSpPr>
          <p:cNvPr id="5" name="Text Placeholder 4"/>
          <p:cNvSpPr>
            <a:spLocks noGrp="1"/>
          </p:cNvSpPr>
          <p:nvPr>
            <p:ph type="body" sz="quarter" idx="3"/>
          </p:nvPr>
        </p:nvSpPr>
        <p:spPr/>
        <p:txBody>
          <a:bodyPr>
            <a:normAutofit fontScale="92500" lnSpcReduction="20000"/>
          </a:bodyPr>
          <a:lstStyle/>
          <a:p>
            <a:pPr algn="ctr"/>
            <a:r>
              <a:rPr lang="en-US" dirty="0" smtClean="0">
                <a:latin typeface="Tahoma" pitchFamily="34" charset="0"/>
                <a:ea typeface="Tahoma" pitchFamily="34" charset="0"/>
                <a:cs typeface="Tahoma" pitchFamily="34" charset="0"/>
              </a:rPr>
              <a:t>White Pages or Grey Literature</a:t>
            </a:r>
            <a:endParaRPr lang="en-US" dirty="0">
              <a:latin typeface="Tahoma" pitchFamily="34" charset="0"/>
              <a:ea typeface="Tahoma" pitchFamily="34" charset="0"/>
              <a:cs typeface="Tahoma" pitchFamily="34" charset="0"/>
            </a:endParaRPr>
          </a:p>
        </p:txBody>
      </p:sp>
      <p:sp>
        <p:nvSpPr>
          <p:cNvPr id="6" name="Content Placeholder 5"/>
          <p:cNvSpPr>
            <a:spLocks noGrp="1"/>
          </p:cNvSpPr>
          <p:nvPr>
            <p:ph sz="quarter" idx="4"/>
          </p:nvPr>
        </p:nvSpPr>
        <p:spPr/>
        <p:txBody>
          <a:bodyPr>
            <a:normAutofit/>
          </a:bodyPr>
          <a:lstStyle/>
          <a:p>
            <a:r>
              <a:rPr lang="en-US" dirty="0" smtClean="0">
                <a:latin typeface="Tahoma" pitchFamily="34" charset="0"/>
                <a:ea typeface="Tahoma" pitchFamily="34" charset="0"/>
                <a:cs typeface="Tahoma" pitchFamily="34" charset="0"/>
              </a:rPr>
              <a:t>White pages or grey literature </a:t>
            </a:r>
            <a:r>
              <a:rPr lang="en-US" dirty="0" smtClean="0">
                <a:latin typeface="Tahoma" pitchFamily="34" charset="0"/>
                <a:ea typeface="Tahoma" pitchFamily="34" charset="0"/>
                <a:cs typeface="Tahoma" pitchFamily="34" charset="0"/>
              </a:rPr>
              <a:t>are unpublished or non-commercially published </a:t>
            </a:r>
            <a:r>
              <a:rPr lang="en-US" dirty="0" smtClean="0">
                <a:latin typeface="Tahoma" pitchFamily="34" charset="0"/>
                <a:ea typeface="Tahoma" pitchFamily="34" charset="0"/>
                <a:cs typeface="Tahoma" pitchFamily="34" charset="0"/>
              </a:rPr>
              <a:t>forms of </a:t>
            </a:r>
            <a:r>
              <a:rPr lang="en-US" dirty="0" smtClean="0">
                <a:latin typeface="Tahoma" pitchFamily="34" charset="0"/>
                <a:ea typeface="Tahoma" pitchFamily="34" charset="0"/>
                <a:cs typeface="Tahoma" pitchFamily="34" charset="0"/>
              </a:rPr>
              <a:t>information.</a:t>
            </a:r>
            <a:endParaRPr lang="en-US" dirty="0" smtClean="0">
              <a:latin typeface="Tahoma" pitchFamily="34" charset="0"/>
              <a:ea typeface="Tahoma" pitchFamily="34" charset="0"/>
              <a:cs typeface="Tahoma" pitchFamily="34" charset="0"/>
            </a:endParaRPr>
          </a:p>
          <a:p>
            <a:r>
              <a:rPr lang="en-US" dirty="0" smtClean="0">
                <a:latin typeface="Tahoma" pitchFamily="34" charset="0"/>
                <a:ea typeface="Tahoma" pitchFamily="34" charset="0"/>
                <a:cs typeface="Tahoma" pitchFamily="34" charset="0"/>
              </a:rPr>
              <a:t>An example of this type of resource would be an interview that you have conducted. </a:t>
            </a:r>
            <a:endParaRPr lang="en-US" dirty="0" smtClean="0">
              <a:latin typeface="Tahoma" pitchFamily="34" charset="0"/>
              <a:ea typeface="Tahoma" pitchFamily="34" charset="0"/>
              <a:cs typeface="Tahoma" pitchFamily="34" charset="0"/>
            </a:endParaRPr>
          </a:p>
          <a:p>
            <a:pPr marL="0" indent="0">
              <a:buNone/>
            </a:pPr>
            <a:endParaRPr lang="en-US" dirty="0" smtClean="0">
              <a:latin typeface="Tahoma" pitchFamily="34" charset="0"/>
              <a:ea typeface="Tahoma" pitchFamily="34" charset="0"/>
              <a:cs typeface="Tahoma" pitchFamily="34" charset="0"/>
            </a:endParaRPr>
          </a:p>
          <a:p>
            <a:pPr marL="0" indent="0">
              <a:buNone/>
            </a:pPr>
            <a:endParaRPr lang="en-US" dirty="0" smtClean="0">
              <a:latin typeface="Tahoma" pitchFamily="34" charset="0"/>
              <a:ea typeface="Tahoma" pitchFamily="34" charset="0"/>
              <a:cs typeface="Tahoma"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t>Library Research Terminology</a:t>
            </a:r>
            <a:endParaRPr lang="en-US" dirty="0"/>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Peer-reviewed sources</a:t>
            </a:r>
            <a:endParaRPr lang="en-US" dirty="0">
              <a:latin typeface="Tahoma" pitchFamily="34" charset="0"/>
              <a:ea typeface="Tahoma" pitchFamily="34" charset="0"/>
              <a:cs typeface="Tahoma" pitchFamily="34" charset="0"/>
            </a:endParaRP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2446723270"/>
              </p:ext>
            </p:extLst>
          </p:nvPr>
        </p:nvGraphicFramePr>
        <p:xfrm>
          <a:off x="457200" y="2362200"/>
          <a:ext cx="4040188"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p:cNvSpPr>
            <a:spLocks noGrp="1"/>
          </p:cNvSpPr>
          <p:nvPr>
            <p:ph type="body" sz="quarter" idx="3"/>
          </p:nvPr>
        </p:nvSpPr>
        <p:spPr>
          <a:xfrm>
            <a:off x="4724400" y="1676400"/>
            <a:ext cx="4041775" cy="639762"/>
          </a:xfrm>
        </p:spPr>
        <p:txBody>
          <a:bodyPr>
            <a:normAutofit fontScale="92500" lnSpcReduction="20000"/>
          </a:bodyPr>
          <a:lstStyle/>
          <a:p>
            <a:pPr algn="ctr"/>
            <a:r>
              <a:rPr lang="en-US" dirty="0" smtClean="0">
                <a:latin typeface="Tahoma" pitchFamily="34" charset="0"/>
                <a:ea typeface="Tahoma" pitchFamily="34" charset="0"/>
                <a:cs typeface="Tahoma" pitchFamily="34" charset="0"/>
              </a:rPr>
              <a:t>Non-Peer-reviewed sources</a:t>
            </a:r>
            <a:endParaRPr lang="en-US" dirty="0">
              <a:latin typeface="Tahoma" pitchFamily="34" charset="0"/>
              <a:ea typeface="Tahoma" pitchFamily="34" charset="0"/>
              <a:cs typeface="Tahoma" pitchFamily="34" charset="0"/>
            </a:endParaRPr>
          </a:p>
        </p:txBody>
      </p:sp>
      <p:graphicFrame>
        <p:nvGraphicFramePr>
          <p:cNvPr id="9" name="Content Placeholder 8"/>
          <p:cNvGraphicFramePr>
            <a:graphicFrameLocks noGrp="1"/>
          </p:cNvGraphicFramePr>
          <p:nvPr>
            <p:ph sz="quarter" idx="4"/>
            <p:extLst>
              <p:ext uri="{D42A27DB-BD31-4B8C-83A1-F6EECF244321}">
                <p14:modId xmlns:p14="http://schemas.microsoft.com/office/powerpoint/2010/main" val="3920825989"/>
              </p:ext>
            </p:extLst>
          </p:nvPr>
        </p:nvGraphicFramePr>
        <p:xfrm>
          <a:off x="4645025" y="2514600"/>
          <a:ext cx="4041775" cy="36115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ahoma" pitchFamily="34" charset="0"/>
                <a:ea typeface="Tahoma" pitchFamily="34" charset="0"/>
                <a:cs typeface="Tahoma" pitchFamily="34" charset="0"/>
              </a:rPr>
              <a:t>Library Tools allow you to find and retrieve research materials.  Young Library has two main tools that will help you to acquire this information:</a:t>
            </a:r>
          </a:p>
          <a:p>
            <a:pPr marL="2228850" lvl="4" indent="-514350">
              <a:buAutoNum type="arabicPeriod"/>
            </a:pPr>
            <a:r>
              <a:rPr lang="en-US" sz="2400" dirty="0" smtClean="0">
                <a:latin typeface="Tahoma" pitchFamily="34" charset="0"/>
                <a:ea typeface="Tahoma" pitchFamily="34" charset="0"/>
                <a:cs typeface="Tahoma" pitchFamily="34" charset="0"/>
              </a:rPr>
              <a:t>Catalogs</a:t>
            </a:r>
          </a:p>
          <a:p>
            <a:pPr marL="2228850" lvl="4" indent="-514350">
              <a:buAutoNum type="arabicPeriod"/>
            </a:pPr>
            <a:r>
              <a:rPr lang="en-US" sz="2400" dirty="0" smtClean="0">
                <a:latin typeface="Tahoma" pitchFamily="34" charset="0"/>
                <a:ea typeface="Tahoma" pitchFamily="34" charset="0"/>
                <a:cs typeface="Tahoma" pitchFamily="34" charset="0"/>
              </a:rPr>
              <a:t>Databases</a:t>
            </a:r>
          </a:p>
          <a:p>
            <a:pPr>
              <a:buNone/>
            </a:pPr>
            <a:r>
              <a:rPr lang="en-US" sz="2400" dirty="0" smtClean="0">
                <a:latin typeface="Tahoma" pitchFamily="34" charset="0"/>
                <a:ea typeface="Tahoma" pitchFamily="34" charset="0"/>
                <a:cs typeface="Tahoma" pitchFamily="34" charset="0"/>
              </a:rPr>
              <a:t>Tutorials are available on all of these tools.  Video tutorials are located on the Young Library web page under Online learning (</a:t>
            </a:r>
            <a:r>
              <a:rPr lang="en-US" sz="2400" dirty="0">
                <a:solidFill>
                  <a:srgbClr val="0070C0"/>
                </a:solidFill>
                <a:hlinkClick r:id="rId3"/>
              </a:rPr>
              <a:t>https://www.kcu.edu/library/online-learning/tutorials</a:t>
            </a:r>
            <a:r>
              <a:rPr lang="en-US" sz="2400" dirty="0" smtClean="0">
                <a:hlinkClick r:id="rId3"/>
              </a:rPr>
              <a:t>/</a:t>
            </a:r>
            <a:r>
              <a:rPr lang="en-US" sz="2400" dirty="0" smtClean="0"/>
              <a:t>).  </a:t>
            </a:r>
            <a:r>
              <a:rPr lang="en-US" sz="2400" dirty="0" smtClean="0">
                <a:latin typeface="Tahoma" panose="020B0604030504040204" pitchFamily="34" charset="0"/>
                <a:ea typeface="Tahoma" panose="020B0604030504040204" pitchFamily="34" charset="0"/>
                <a:cs typeface="Tahoma" panose="020B0604030504040204" pitchFamily="34" charset="0"/>
              </a:rPr>
              <a:t>Printable tutorials are available under </a:t>
            </a:r>
            <a:r>
              <a:rPr lang="en-US" sz="2400" dirty="0">
                <a:latin typeface="Tahoma" panose="020B0604030504040204" pitchFamily="34" charset="0"/>
                <a:ea typeface="Tahoma" panose="020B0604030504040204" pitchFamily="34" charset="0"/>
                <a:cs typeface="Tahoma" panose="020B0604030504040204" pitchFamily="34" charset="0"/>
              </a:rPr>
              <a:t>the Research tab </a:t>
            </a:r>
            <a:r>
              <a:rPr lang="en-US" sz="2400" dirty="0"/>
              <a:t>(</a:t>
            </a:r>
            <a:r>
              <a:rPr lang="en-US" sz="2400" dirty="0">
                <a:hlinkClick r:id="rId4"/>
              </a:rPr>
              <a:t>https://www.kcu.edu/library/research/tutorials</a:t>
            </a:r>
            <a:r>
              <a:rPr lang="en-US" sz="2400" dirty="0" smtClean="0">
                <a:hlinkClick r:id="rId4"/>
              </a:rPr>
              <a:t>/</a:t>
            </a:r>
            <a:r>
              <a:rPr lang="en-US" sz="2400" dirty="0" smtClean="0"/>
              <a:t>) </a:t>
            </a:r>
            <a:endParaRPr lang="en-US" sz="2400" dirty="0" smtClean="0">
              <a:latin typeface="Tahoma" pitchFamily="34" charset="0"/>
              <a:ea typeface="Tahoma" pitchFamily="34" charset="0"/>
              <a:cs typeface="Tahoma" pitchFamily="34" charset="0"/>
            </a:endParaRPr>
          </a:p>
          <a:p>
            <a:pPr>
              <a:buNone/>
            </a:pPr>
            <a:endParaRPr lang="en-US" sz="2400" dirty="0" smtClean="0">
              <a:latin typeface="Tahoma" pitchFamily="34" charset="0"/>
              <a:ea typeface="Tahoma" pitchFamily="34" charset="0"/>
              <a:cs typeface="Tahoma" pitchFamily="34" charset="0"/>
            </a:endParaRPr>
          </a:p>
          <a:p>
            <a:pPr marL="2228850" lvl="4" indent="-514350">
              <a:buNone/>
            </a:pPr>
            <a:endParaRPr lang="en-US" sz="2400"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a:xfrm>
            <a:off x="457200" y="2438400"/>
            <a:ext cx="8229600" cy="3687763"/>
          </a:xfrm>
        </p:spPr>
        <p:txBody>
          <a:bodyPr>
            <a:normAutofit fontScale="92500" lnSpcReduction="20000"/>
          </a:bodyPr>
          <a:lstStyle/>
          <a:p>
            <a:r>
              <a:rPr lang="en-US" sz="2000" dirty="0" smtClean="0">
                <a:latin typeface="Tahoma" pitchFamily="34" charset="0"/>
                <a:ea typeface="Tahoma" pitchFamily="34" charset="0"/>
                <a:cs typeface="Tahoma" pitchFamily="34" charset="0"/>
              </a:rPr>
              <a:t>Using the online catalog allows you to locate:</a:t>
            </a:r>
          </a:p>
          <a:p>
            <a:pPr lvl="1"/>
            <a:r>
              <a:rPr lang="en-US" sz="2000" dirty="0" smtClean="0">
                <a:latin typeface="Tahoma" pitchFamily="34" charset="0"/>
                <a:ea typeface="Tahoma" pitchFamily="34" charset="0"/>
                <a:cs typeface="Tahoma" pitchFamily="34" charset="0"/>
              </a:rPr>
              <a:t>Electronic books</a:t>
            </a:r>
          </a:p>
          <a:p>
            <a:pPr lvl="1"/>
            <a:r>
              <a:rPr lang="en-US" sz="2000" dirty="0" smtClean="0">
                <a:latin typeface="Tahoma" pitchFamily="34" charset="0"/>
                <a:ea typeface="Tahoma" pitchFamily="34" charset="0"/>
                <a:cs typeface="Tahoma" pitchFamily="34" charset="0"/>
              </a:rPr>
              <a:t>Print books</a:t>
            </a:r>
          </a:p>
          <a:p>
            <a:pPr lvl="1"/>
            <a:r>
              <a:rPr lang="en-US" sz="2000" dirty="0" smtClean="0">
                <a:latin typeface="Tahoma" pitchFamily="34" charset="0"/>
                <a:ea typeface="Tahoma" pitchFamily="34" charset="0"/>
                <a:cs typeface="Tahoma" pitchFamily="34" charset="0"/>
              </a:rPr>
              <a:t>Print journal titles</a:t>
            </a:r>
          </a:p>
          <a:p>
            <a:pPr lvl="1"/>
            <a:r>
              <a:rPr lang="en-US" sz="2000" dirty="0" smtClean="0">
                <a:latin typeface="Tahoma" pitchFamily="34" charset="0"/>
                <a:ea typeface="Tahoma" pitchFamily="34" charset="0"/>
                <a:cs typeface="Tahoma" pitchFamily="34" charset="0"/>
              </a:rPr>
              <a:t>Streaming video</a:t>
            </a:r>
          </a:p>
          <a:p>
            <a:r>
              <a:rPr lang="en-US" sz="2000" dirty="0" smtClean="0">
                <a:latin typeface="Tahoma" pitchFamily="34" charset="0"/>
                <a:ea typeface="Tahoma" pitchFamily="34" charset="0"/>
                <a:cs typeface="Tahoma" pitchFamily="34" charset="0"/>
              </a:rPr>
              <a:t>Electronic books located within the catalog can be accessed and used from your home computer.  You will need to provide the </a:t>
            </a:r>
            <a:r>
              <a:rPr lang="en-US" sz="2000" dirty="0" smtClean="0">
                <a:latin typeface="Tahoma" pitchFamily="34" charset="0"/>
                <a:ea typeface="Tahoma" pitchFamily="34" charset="0"/>
                <a:cs typeface="Tahoma" pitchFamily="34" charset="0"/>
                <a:hlinkClick r:id="rId3"/>
              </a:rPr>
              <a:t>off-campus </a:t>
            </a:r>
            <a:r>
              <a:rPr lang="en-US" sz="2000" dirty="0" smtClean="0">
                <a:latin typeface="Tahoma" pitchFamily="34" charset="0"/>
                <a:ea typeface="Tahoma" pitchFamily="34" charset="0"/>
                <a:cs typeface="Tahoma" pitchFamily="34" charset="0"/>
                <a:hlinkClick r:id="rId3"/>
              </a:rPr>
              <a:t>Barcode/Password</a:t>
            </a:r>
            <a:r>
              <a:rPr lang="en-US" sz="2000" dirty="0" smtClean="0">
                <a:latin typeface="Tahoma" pitchFamily="34" charset="0"/>
                <a:ea typeface="Tahoma" pitchFamily="34" charset="0"/>
                <a:cs typeface="Tahoma" pitchFamily="34" charset="0"/>
                <a:hlinkClick r:id="rId3"/>
              </a:rPr>
              <a:t> </a:t>
            </a:r>
            <a:r>
              <a:rPr lang="en-US" sz="2000" dirty="0" smtClean="0">
                <a:latin typeface="Tahoma" pitchFamily="34" charset="0"/>
                <a:ea typeface="Tahoma" pitchFamily="34" charset="0"/>
                <a:cs typeface="Tahoma" pitchFamily="34" charset="0"/>
                <a:hlinkClick r:id="rId3"/>
              </a:rPr>
              <a:t>and </a:t>
            </a:r>
            <a:r>
              <a:rPr lang="en-US" sz="2000" dirty="0" smtClean="0">
                <a:latin typeface="Tahoma" pitchFamily="34" charset="0"/>
                <a:ea typeface="Tahoma" pitchFamily="34" charset="0"/>
                <a:cs typeface="Tahoma" pitchFamily="34" charset="0"/>
                <a:hlinkClick r:id="rId3"/>
              </a:rPr>
              <a:t>KCU Pin #</a:t>
            </a:r>
            <a:r>
              <a:rPr lang="en-US" sz="2000" dirty="0" smtClean="0">
                <a:latin typeface="Tahoma" pitchFamily="34" charset="0"/>
                <a:ea typeface="Tahoma" pitchFamily="34" charset="0"/>
                <a:cs typeface="Tahoma" pitchFamily="34" charset="0"/>
              </a:rPr>
              <a:t>.  </a:t>
            </a:r>
            <a:r>
              <a:rPr lang="en-US" sz="2000" dirty="0" smtClean="0">
                <a:latin typeface="Tahoma" pitchFamily="34" charset="0"/>
                <a:ea typeface="Tahoma" pitchFamily="34" charset="0"/>
                <a:cs typeface="Tahoma" pitchFamily="34" charset="0"/>
              </a:rPr>
              <a:t>This information can be found on the Online Learning tab of the Young Library web page.</a:t>
            </a:r>
          </a:p>
          <a:p>
            <a:r>
              <a:rPr lang="en-US" sz="2000" dirty="0" smtClean="0">
                <a:latin typeface="Tahoma" pitchFamily="34" charset="0"/>
                <a:ea typeface="Tahoma" pitchFamily="34" charset="0"/>
                <a:cs typeface="Tahoma" pitchFamily="34" charset="0"/>
              </a:rPr>
              <a:t>Print materials that you may need can be checked out at Young Library.  You may also request that print materials be mailed to you.  Directions for requesting and mailing are available on the library web page. (</a:t>
            </a:r>
            <a:r>
              <a:rPr lang="en-US" sz="2000" dirty="0">
                <a:hlinkClick r:id="rId4"/>
              </a:rPr>
              <a:t>https://www.kcu.edu/library/online-learning/books-e-books</a:t>
            </a:r>
            <a:r>
              <a:rPr lang="en-US" sz="2000" dirty="0" smtClean="0">
                <a:hlinkClick r:id="rId4"/>
              </a:rPr>
              <a:t>/</a:t>
            </a:r>
            <a:r>
              <a:rPr lang="en-US" sz="2000" dirty="0" smtClean="0"/>
              <a:t>). </a:t>
            </a:r>
            <a:endParaRPr lang="en-US" sz="2000" dirty="0" smtClean="0">
              <a:latin typeface="Tahoma" pitchFamily="34" charset="0"/>
              <a:ea typeface="Tahoma" pitchFamily="34" charset="0"/>
              <a:cs typeface="Tahoma" pitchFamily="34" charset="0"/>
            </a:endParaRPr>
          </a:p>
          <a:p>
            <a:endParaRPr lang="en-US" dirty="0">
              <a:latin typeface="Tahoma" pitchFamily="34" charset="0"/>
              <a:ea typeface="Tahoma" pitchFamily="34" charset="0"/>
              <a:cs typeface="Tahoma" pitchFamily="34" charset="0"/>
            </a:endParaRPr>
          </a:p>
        </p:txBody>
      </p:sp>
      <p:sp>
        <p:nvSpPr>
          <p:cNvPr id="5" name="TextBox 4"/>
          <p:cNvSpPr txBox="1"/>
          <p:nvPr/>
        </p:nvSpPr>
        <p:spPr>
          <a:xfrm>
            <a:off x="838200" y="1600200"/>
            <a:ext cx="7162800" cy="830997"/>
          </a:xfrm>
          <a:prstGeom prst="rect">
            <a:avLst/>
          </a:prstGeom>
          <a:noFill/>
        </p:spPr>
        <p:txBody>
          <a:bodyPr wrap="square" rtlCol="0">
            <a:spAutoFit/>
          </a:bodyPr>
          <a:lstStyle/>
          <a:p>
            <a:pPr algn="ctr">
              <a:buNone/>
            </a:pPr>
            <a:r>
              <a:rPr lang="en-US" sz="2400" b="1" u="sng" dirty="0" smtClean="0">
                <a:latin typeface="Tahoma" pitchFamily="34" charset="0"/>
                <a:ea typeface="Tahoma" pitchFamily="34" charset="0"/>
                <a:cs typeface="Tahoma" pitchFamily="34" charset="0"/>
              </a:rPr>
              <a:t>CATALOGS</a:t>
            </a:r>
          </a:p>
          <a:p>
            <a:pPr algn="ctr">
              <a:buNone/>
            </a:pPr>
            <a:r>
              <a:rPr lang="en-US" sz="2400" b="1" u="sng" dirty="0" smtClean="0">
                <a:latin typeface="Tahoma" pitchFamily="34" charset="0"/>
                <a:ea typeface="Tahoma" pitchFamily="34" charset="0"/>
                <a:cs typeface="Tahoma" pitchFamily="34" charset="0"/>
              </a:rPr>
              <a:t>Online Catalog</a:t>
            </a:r>
          </a:p>
        </p:txBody>
      </p:sp>
      <p:pic>
        <p:nvPicPr>
          <p:cNvPr id="7" name="Picture 6" descr="https://encrypted-tbn3.google.com/images?q=tbn:ANd9GcQvY7bqz6aiL9qGSDXmnXDCw-x7sR7r5XDRjQpWXU1hGgfM7WqYQA"/>
          <p:cNvPicPr/>
          <p:nvPr/>
        </p:nvPicPr>
        <p:blipFill>
          <a:blip r:embed="rId5" cstate="print"/>
          <a:srcRect/>
          <a:stretch>
            <a:fillRect/>
          </a:stretch>
        </p:blipFill>
        <p:spPr bwMode="auto">
          <a:xfrm>
            <a:off x="6324600" y="1752600"/>
            <a:ext cx="1866900" cy="1876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a:xfrm>
            <a:off x="457200" y="1524000"/>
            <a:ext cx="8229600" cy="5029200"/>
          </a:xfrm>
        </p:spPr>
        <p:txBody>
          <a:bodyPr/>
          <a:lstStyle/>
          <a:p>
            <a:pPr algn="ctr">
              <a:buNone/>
            </a:pPr>
            <a:r>
              <a:rPr lang="en-US" sz="2400" b="1" u="sng" dirty="0" smtClean="0">
                <a:latin typeface="Tahoma" pitchFamily="34" charset="0"/>
                <a:ea typeface="Tahoma" pitchFamily="34" charset="0"/>
                <a:cs typeface="Tahoma" pitchFamily="34" charset="0"/>
              </a:rPr>
              <a:t>Databases</a:t>
            </a:r>
          </a:p>
          <a:p>
            <a:r>
              <a:rPr lang="en-US" sz="1800" dirty="0" smtClean="0">
                <a:latin typeface="Tahoma" pitchFamily="34" charset="0"/>
                <a:ea typeface="Tahoma" pitchFamily="34" charset="0"/>
                <a:cs typeface="Tahoma" pitchFamily="34" charset="0"/>
              </a:rPr>
              <a:t>Databases will provide you with electronic journal articles and electronic reference books.</a:t>
            </a:r>
          </a:p>
          <a:p>
            <a:r>
              <a:rPr lang="en-US" sz="1800" dirty="0" smtClean="0">
                <a:latin typeface="Tahoma" pitchFamily="34" charset="0"/>
                <a:ea typeface="Tahoma" pitchFamily="34" charset="0"/>
                <a:cs typeface="Tahoma" pitchFamily="34" charset="0"/>
              </a:rPr>
              <a:t>Articles available in full text can be saved or downloaded for student use immediately.  </a:t>
            </a:r>
          </a:p>
          <a:p>
            <a:pPr lvl="1"/>
            <a:r>
              <a:rPr lang="en-US" sz="1600" b="1" dirty="0" smtClean="0">
                <a:latin typeface="Tahoma" pitchFamily="34" charset="0"/>
                <a:ea typeface="Tahoma" pitchFamily="34" charset="0"/>
                <a:cs typeface="Tahoma" pitchFamily="34" charset="0"/>
              </a:rPr>
              <a:t>PDF </a:t>
            </a:r>
            <a:r>
              <a:rPr lang="en-US" sz="1600" dirty="0" smtClean="0">
                <a:latin typeface="Tahoma" pitchFamily="34" charset="0"/>
                <a:ea typeface="Tahoma" pitchFamily="34" charset="0"/>
                <a:cs typeface="Tahoma" pitchFamily="34" charset="0"/>
              </a:rPr>
              <a:t>documents will look exactly like they do if you open up a magazine.  This is the best format to use for articles.</a:t>
            </a:r>
          </a:p>
          <a:p>
            <a:pPr lvl="1"/>
            <a:r>
              <a:rPr lang="en-US" sz="1600" b="1" dirty="0" smtClean="0">
                <a:latin typeface="Tahoma" pitchFamily="34" charset="0"/>
                <a:ea typeface="Tahoma" pitchFamily="34" charset="0"/>
                <a:cs typeface="Tahoma" pitchFamily="34" charset="0"/>
              </a:rPr>
              <a:t>HTML </a:t>
            </a:r>
            <a:r>
              <a:rPr lang="en-US" sz="1600" dirty="0" smtClean="0">
                <a:latin typeface="Tahoma" pitchFamily="34" charset="0"/>
                <a:ea typeface="Tahoma" pitchFamily="34" charset="0"/>
                <a:cs typeface="Tahoma" pitchFamily="34" charset="0"/>
              </a:rPr>
              <a:t>documents will look like a continuous Word document with no page numbers or graphics.  If this is the only format available it will be fine but it should not be your first choice if a PDF exists.</a:t>
            </a:r>
          </a:p>
          <a:p>
            <a:r>
              <a:rPr lang="en-US" sz="1800" dirty="0" smtClean="0">
                <a:latin typeface="Tahoma" pitchFamily="34" charset="0"/>
                <a:ea typeface="Tahoma" pitchFamily="34" charset="0"/>
                <a:cs typeface="Tahoma" pitchFamily="34" charset="0"/>
              </a:rPr>
              <a:t>Articles that say “Send Interlibrary Loan Request” can be acquired by clicking on the link provided.  </a:t>
            </a:r>
            <a:endParaRPr lang="en-US" sz="2000" dirty="0" smtClean="0">
              <a:latin typeface="Tahoma" pitchFamily="34" charset="0"/>
              <a:ea typeface="Tahoma" pitchFamily="34" charset="0"/>
              <a:cs typeface="Tahoma" pitchFamily="34" charset="0"/>
            </a:endParaRPr>
          </a:p>
        </p:txBody>
      </p:sp>
      <p:pic>
        <p:nvPicPr>
          <p:cNvPr id="4" name="Picture 3"/>
          <p:cNvPicPr/>
          <p:nvPr/>
        </p:nvPicPr>
        <p:blipFill>
          <a:blip r:embed="rId3" cstate="print"/>
          <a:srcRect l="27884" t="51795" r="30770" b="43333"/>
          <a:stretch>
            <a:fillRect/>
          </a:stretch>
        </p:blipFill>
        <p:spPr bwMode="auto">
          <a:xfrm>
            <a:off x="1828800" y="5181600"/>
            <a:ext cx="5943600" cy="70485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p:txBody>
          <a:bodyPr>
            <a:normAutofit fontScale="92500" lnSpcReduction="10000"/>
          </a:bodyPr>
          <a:lstStyle/>
          <a:p>
            <a:pPr algn="ctr">
              <a:buNone/>
            </a:pPr>
            <a:r>
              <a:rPr lang="en-US" sz="2400" b="1" u="sng" dirty="0" smtClean="0">
                <a:latin typeface="Tahoma" pitchFamily="34" charset="0"/>
                <a:ea typeface="Tahoma" pitchFamily="34" charset="0"/>
                <a:cs typeface="Tahoma" pitchFamily="34" charset="0"/>
              </a:rPr>
              <a:t>Interlibrary Loan </a:t>
            </a:r>
          </a:p>
          <a:p>
            <a:r>
              <a:rPr lang="en-US" sz="2000" dirty="0" smtClean="0">
                <a:latin typeface="Tahoma" pitchFamily="34" charset="0"/>
                <a:ea typeface="Tahoma" pitchFamily="34" charset="0"/>
                <a:cs typeface="Tahoma" pitchFamily="34" charset="0"/>
              </a:rPr>
              <a:t>Articles that are not available in full text within the database can be requested through Interlibrary Loan.</a:t>
            </a:r>
            <a:endParaRPr lang="en-US" sz="2400" dirty="0" smtClean="0">
              <a:latin typeface="Tahoma" pitchFamily="34" charset="0"/>
              <a:ea typeface="Tahoma" pitchFamily="34" charset="0"/>
              <a:cs typeface="Tahoma" pitchFamily="34" charset="0"/>
            </a:endParaRPr>
          </a:p>
          <a:p>
            <a:r>
              <a:rPr lang="en-US" sz="2000" dirty="0" smtClean="0">
                <a:latin typeface="Tahoma" pitchFamily="34" charset="0"/>
                <a:ea typeface="Tahoma" pitchFamily="34" charset="0"/>
                <a:cs typeface="Tahoma" pitchFamily="34" charset="0"/>
              </a:rPr>
              <a:t>For EBSCO databases you will need to click on the “Send </a:t>
            </a:r>
            <a:r>
              <a:rPr lang="en-US" sz="2000" dirty="0" err="1" smtClean="0">
                <a:latin typeface="Tahoma" pitchFamily="34" charset="0"/>
                <a:ea typeface="Tahoma" pitchFamily="34" charset="0"/>
                <a:cs typeface="Tahoma" pitchFamily="34" charset="0"/>
              </a:rPr>
              <a:t>InterLibrary</a:t>
            </a:r>
            <a:r>
              <a:rPr lang="en-US" sz="2000" dirty="0" smtClean="0">
                <a:latin typeface="Tahoma" pitchFamily="34" charset="0"/>
                <a:ea typeface="Tahoma" pitchFamily="34" charset="0"/>
                <a:cs typeface="Tahoma" pitchFamily="34" charset="0"/>
              </a:rPr>
              <a:t> Loan request” link at the bottom of the article title in the results list.</a:t>
            </a:r>
          </a:p>
          <a:p>
            <a:endParaRPr lang="en-US" sz="2000" dirty="0" smtClean="0">
              <a:latin typeface="Tahoma" pitchFamily="34" charset="0"/>
              <a:ea typeface="Tahoma" pitchFamily="34" charset="0"/>
              <a:cs typeface="Tahoma" pitchFamily="34" charset="0"/>
            </a:endParaRPr>
          </a:p>
          <a:p>
            <a:endParaRPr lang="en-US" sz="2000" dirty="0" smtClean="0">
              <a:latin typeface="Tahoma" pitchFamily="34" charset="0"/>
              <a:ea typeface="Tahoma" pitchFamily="34" charset="0"/>
              <a:cs typeface="Tahoma" pitchFamily="34" charset="0"/>
            </a:endParaRPr>
          </a:p>
          <a:p>
            <a:endParaRPr lang="en-US" sz="2000" dirty="0" smtClean="0">
              <a:latin typeface="Tahoma" pitchFamily="34" charset="0"/>
              <a:ea typeface="Tahoma" pitchFamily="34" charset="0"/>
              <a:cs typeface="Tahoma" pitchFamily="34" charset="0"/>
            </a:endParaRPr>
          </a:p>
          <a:p>
            <a:endParaRPr lang="en-US" sz="2000" dirty="0" smtClean="0">
              <a:latin typeface="Tahoma" pitchFamily="34" charset="0"/>
              <a:ea typeface="Tahoma" pitchFamily="34" charset="0"/>
              <a:cs typeface="Tahoma" pitchFamily="34" charset="0"/>
            </a:endParaRPr>
          </a:p>
          <a:p>
            <a:r>
              <a:rPr lang="en-US" sz="2000" dirty="0" smtClean="0">
                <a:latin typeface="Tahoma" pitchFamily="34" charset="0"/>
                <a:ea typeface="Tahoma" pitchFamily="34" charset="0"/>
                <a:cs typeface="Tahoma" pitchFamily="34" charset="0"/>
              </a:rPr>
              <a:t>For other databases you will need to use the form provided in the “resources” area of the Online Catalog. </a:t>
            </a:r>
            <a:r>
              <a:rPr lang="en-US" sz="2000" dirty="0">
                <a:latin typeface="Tahoma" pitchFamily="34" charset="0"/>
                <a:ea typeface="Tahoma" pitchFamily="34" charset="0"/>
                <a:cs typeface="Tahoma" pitchFamily="34" charset="0"/>
              </a:rPr>
              <a:t>(</a:t>
            </a:r>
            <a:r>
              <a:rPr lang="en-US" sz="2000" dirty="0">
                <a:latin typeface="Tahoma" pitchFamily="34" charset="0"/>
                <a:ea typeface="Tahoma" pitchFamily="34" charset="0"/>
                <a:cs typeface="Tahoma" pitchFamily="34" charset="0"/>
                <a:hlinkClick r:id="rId3"/>
              </a:rPr>
              <a:t>https://www.kcu.edu/wp-content/uploads/2014/09/Inter-Library-Loan-Forms-and-Information.pdf</a:t>
            </a:r>
            <a:r>
              <a:rPr lang="en-US" sz="2000" dirty="0" smtClean="0">
                <a:latin typeface="Tahoma" pitchFamily="34" charset="0"/>
                <a:ea typeface="Tahoma" pitchFamily="34" charset="0"/>
                <a:cs typeface="Tahoma" pitchFamily="34" charset="0"/>
              </a:rPr>
              <a:t>) </a:t>
            </a:r>
          </a:p>
          <a:p>
            <a:r>
              <a:rPr lang="en-US" sz="2000" dirty="0" smtClean="0">
                <a:latin typeface="Tahoma" pitchFamily="34" charset="0"/>
                <a:ea typeface="Tahoma" pitchFamily="34" charset="0"/>
                <a:cs typeface="Tahoma" pitchFamily="34" charset="0"/>
              </a:rPr>
              <a:t>Be sure to fill out all of the requested information.  All requests must give us a 10 day window to locate the article or book.</a:t>
            </a:r>
          </a:p>
          <a:p>
            <a:endParaRPr lang="en-US" sz="2000" dirty="0">
              <a:latin typeface="Tahoma" pitchFamily="34" charset="0"/>
              <a:ea typeface="Tahoma" pitchFamily="34" charset="0"/>
              <a:cs typeface="Tahoma" pitchFamily="34" charset="0"/>
            </a:endParaRPr>
          </a:p>
        </p:txBody>
      </p:sp>
      <p:pic>
        <p:nvPicPr>
          <p:cNvPr id="5" name="Picture 4"/>
          <p:cNvPicPr/>
          <p:nvPr/>
        </p:nvPicPr>
        <p:blipFill rotWithShape="1">
          <a:blip r:embed="rId4"/>
          <a:srcRect l="19077" t="37876" r="16474" b="45291"/>
          <a:stretch/>
        </p:blipFill>
        <p:spPr bwMode="auto">
          <a:xfrm>
            <a:off x="1371600" y="3134557"/>
            <a:ext cx="6629400" cy="1066800"/>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492746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French Script MT" pitchFamily="66" charset="0"/>
              </a:rPr>
              <a:t>Congratulations!</a:t>
            </a:r>
            <a:endParaRPr lang="en-US" sz="6000" b="1" dirty="0">
              <a:latin typeface="French Script MT" pitchFamily="66" charset="0"/>
            </a:endParaRPr>
          </a:p>
        </p:txBody>
      </p:sp>
      <p:sp>
        <p:nvSpPr>
          <p:cNvPr id="3" name="Content Placeholder 2"/>
          <p:cNvSpPr>
            <a:spLocks noGrp="1"/>
          </p:cNvSpPr>
          <p:nvPr>
            <p:ph idx="1"/>
          </p:nvPr>
        </p:nvSpPr>
        <p:spPr>
          <a:xfrm>
            <a:off x="457200" y="1371600"/>
            <a:ext cx="8229600" cy="4754563"/>
          </a:xfrm>
        </p:spPr>
        <p:txBody>
          <a:bodyPr>
            <a:normAutofit fontScale="85000" lnSpcReduction="10000"/>
          </a:bodyPr>
          <a:lstStyle/>
          <a:p>
            <a:pPr algn="ctr">
              <a:buNone/>
            </a:pPr>
            <a:endParaRPr lang="en-US" dirty="0" smtClean="0">
              <a:latin typeface="Tahoma" panose="020B0604030504040204" pitchFamily="34" charset="0"/>
              <a:ea typeface="Tahoma" panose="020B0604030504040204" pitchFamily="34" charset="0"/>
              <a:cs typeface="Tahoma" panose="020B0604030504040204" pitchFamily="34" charset="0"/>
            </a:endParaRPr>
          </a:p>
          <a:p>
            <a:pPr algn="ctr">
              <a:buNone/>
            </a:pPr>
            <a:r>
              <a:rPr lang="en-US" dirty="0" smtClean="0">
                <a:latin typeface="Tahoma" panose="020B0604030504040204" pitchFamily="34" charset="0"/>
                <a:ea typeface="Tahoma" panose="020B0604030504040204" pitchFamily="34" charset="0"/>
                <a:cs typeface="Tahoma" panose="020B0604030504040204" pitchFamily="34" charset="0"/>
              </a:rPr>
              <a:t>You have reached the end of the Young Library Online Orientation.</a:t>
            </a:r>
          </a:p>
          <a:p>
            <a:pPr algn="ctr">
              <a:buNone/>
            </a:pPr>
            <a:r>
              <a:rPr lang="en-US" dirty="0" smtClean="0">
                <a:latin typeface="Tahoma" panose="020B0604030504040204" pitchFamily="34" charset="0"/>
                <a:ea typeface="Tahoma" panose="020B0604030504040204" pitchFamily="34" charset="0"/>
                <a:cs typeface="Tahoma" panose="020B0604030504040204" pitchFamily="34" charset="0"/>
              </a:rPr>
              <a:t>I encourage each of you to contact the library if you have any questions or need any help.</a:t>
            </a:r>
          </a:p>
          <a:p>
            <a:pPr algn="ctr">
              <a:buNone/>
            </a:pPr>
            <a:r>
              <a:rPr lang="en-US" dirty="0" smtClean="0">
                <a:latin typeface="Tahoma" panose="020B0604030504040204" pitchFamily="34" charset="0"/>
                <a:ea typeface="Tahoma" panose="020B0604030504040204" pitchFamily="34" charset="0"/>
                <a:cs typeface="Tahoma" panose="020B0604030504040204" pitchFamily="34" charset="0"/>
              </a:rPr>
              <a:t>Technology changes rapidly.  It is our job to keep up with those changes.  It is your job to utilize the people and resources available to you.</a:t>
            </a:r>
          </a:p>
          <a:p>
            <a:pPr algn="ctr">
              <a:buNone/>
            </a:pPr>
            <a:r>
              <a:rPr lang="en-US" dirty="0" smtClean="0">
                <a:latin typeface="Tahoma" panose="020B0604030504040204" pitchFamily="34" charset="0"/>
                <a:ea typeface="Tahoma" panose="020B0604030504040204" pitchFamily="34" charset="0"/>
                <a:cs typeface="Tahoma" panose="020B0604030504040204" pitchFamily="34" charset="0"/>
              </a:rPr>
              <a:t>Take a few minutes to complete the following searches for practice.   </a:t>
            </a:r>
          </a:p>
          <a:p>
            <a:pPr algn="ctr">
              <a:buNone/>
            </a:pPr>
            <a:r>
              <a:rPr lang="en-US" dirty="0" smtClean="0">
                <a:latin typeface="Tahoma" panose="020B0604030504040204" pitchFamily="34" charset="0"/>
                <a:ea typeface="Tahoma" panose="020B0604030504040204" pitchFamily="34" charset="0"/>
                <a:cs typeface="Tahoma" panose="020B0604030504040204" pitchFamily="34" charset="0"/>
              </a:rPr>
              <a:t>Have a wonderful day!</a:t>
            </a:r>
          </a:p>
          <a:p>
            <a:pPr algn="ctr">
              <a:buNone/>
            </a:pPr>
            <a:endParaRPr lang="en-US" dirty="0">
              <a:latin typeface="Comic Sans MS" pitchFamily="66"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Using Your Google Folder</a:t>
            </a:r>
            <a:endParaRPr lang="en-US" dirty="0">
              <a:latin typeface="Tahoma" pitchFamily="34" charset="0"/>
              <a:cs typeface="Tahoma" pitchFamily="34" charset="0"/>
            </a:endParaRPr>
          </a:p>
        </p:txBody>
      </p:sp>
      <p:sp>
        <p:nvSpPr>
          <p:cNvPr id="3" name="Content Placeholder 2"/>
          <p:cNvSpPr>
            <a:spLocks noGrp="1"/>
          </p:cNvSpPr>
          <p:nvPr>
            <p:ph sz="quarter" idx="1"/>
          </p:nvPr>
        </p:nvSpPr>
        <p:spPr/>
        <p:txBody>
          <a:bodyPr>
            <a:normAutofit/>
          </a:bodyPr>
          <a:lstStyle/>
          <a:p>
            <a:r>
              <a:rPr lang="en-US" dirty="0" smtClean="0"/>
              <a:t> EBSCO has recently added a Google Drive icon that will allow you to save articles directly into a Google folder.  </a:t>
            </a:r>
            <a:r>
              <a:rPr lang="en-US" dirty="0" smtClean="0"/>
              <a:t>This button saves you clicks and works extremely well.</a:t>
            </a:r>
            <a:endParaRPr lang="en-US" dirty="0" smtClean="0"/>
          </a:p>
          <a:p>
            <a:r>
              <a:rPr lang="en-US" dirty="0" smtClean="0"/>
              <a:t>This saves you time and allows you to keep your citations in one place.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ln>
            <a:solidFill>
              <a:schemeClr val="tx1"/>
            </a:solidFill>
          </a:ln>
        </p:spPr>
        <p:txBody>
          <a:bodyPr/>
          <a:lstStyle/>
          <a:p>
            <a:r>
              <a:rPr lang="en-US" dirty="0" smtClean="0">
                <a:latin typeface="Tahoma" pitchFamily="34" charset="0"/>
                <a:cs typeface="Tahoma" pitchFamily="34" charset="0"/>
              </a:rPr>
              <a:t>By Subject</a:t>
            </a:r>
            <a:endParaRPr lang="en-US" dirty="0">
              <a:latin typeface="Tahoma" pitchFamily="34" charset="0"/>
              <a:cs typeface="Tahoma" pitchFamily="34" charset="0"/>
            </a:endParaRPr>
          </a:p>
        </p:txBody>
      </p:sp>
      <p:sp>
        <p:nvSpPr>
          <p:cNvPr id="4" name="Content Placeholder 3"/>
          <p:cNvSpPr>
            <a:spLocks noGrp="1"/>
          </p:cNvSpPr>
          <p:nvPr>
            <p:ph sz="quarter" idx="2"/>
          </p:nvPr>
        </p:nvSpPr>
        <p:spPr>
          <a:xfrm>
            <a:off x="457200" y="2174874"/>
            <a:ext cx="4040188" cy="4073525"/>
          </a:xfrm>
          <a:ln>
            <a:solidFill>
              <a:schemeClr val="tx1"/>
            </a:solidFill>
          </a:ln>
        </p:spPr>
        <p:txBody>
          <a:bodyPr>
            <a:noAutofit/>
          </a:bodyPr>
          <a:lstStyle/>
          <a:p>
            <a:r>
              <a:rPr lang="en-US" sz="1800" dirty="0" smtClean="0"/>
              <a:t>Open the </a:t>
            </a:r>
            <a:r>
              <a:rPr lang="en-US" sz="1800" dirty="0" smtClean="0">
                <a:hlinkClick r:id="rId2"/>
              </a:rPr>
              <a:t>Education Source </a:t>
            </a:r>
            <a:r>
              <a:rPr lang="en-US" sz="1800" dirty="0" smtClean="0"/>
              <a:t>database</a:t>
            </a:r>
          </a:p>
          <a:p>
            <a:r>
              <a:rPr lang="en-US" sz="1800" dirty="0" smtClean="0"/>
              <a:t>In the first box type “bullying”</a:t>
            </a:r>
          </a:p>
          <a:p>
            <a:r>
              <a:rPr lang="en-US" sz="1800" dirty="0" smtClean="0"/>
              <a:t>In the second box type “academic achievement”</a:t>
            </a:r>
          </a:p>
          <a:p>
            <a:r>
              <a:rPr lang="en-US" sz="1800" dirty="0" smtClean="0"/>
              <a:t> Scrolling down the Advanced search screen,  select  the following limits: </a:t>
            </a:r>
          </a:p>
          <a:p>
            <a:pPr lvl="1"/>
            <a:r>
              <a:rPr lang="en-US" sz="1800" dirty="0" smtClean="0"/>
              <a:t>Scholarly (Peer-reviewed)</a:t>
            </a:r>
          </a:p>
          <a:p>
            <a:pPr lvl="1"/>
            <a:r>
              <a:rPr lang="en-US" sz="1800" dirty="0" smtClean="0"/>
              <a:t>English language</a:t>
            </a:r>
          </a:p>
          <a:p>
            <a:r>
              <a:rPr lang="en-US" sz="1800" dirty="0" smtClean="0"/>
              <a:t>Look at article # </a:t>
            </a:r>
            <a:r>
              <a:rPr lang="en-US" sz="1800" dirty="0" smtClean="0"/>
              <a:t>9 </a:t>
            </a:r>
            <a:r>
              <a:rPr lang="en-US" sz="1800" dirty="0" smtClean="0"/>
              <a:t>– The title of the Full Text article should </a:t>
            </a:r>
            <a:r>
              <a:rPr lang="en-US" sz="1800" dirty="0"/>
              <a:t>be </a:t>
            </a:r>
            <a:r>
              <a:rPr lang="en-US" sz="1800" dirty="0" smtClean="0"/>
              <a:t>“School </a:t>
            </a:r>
            <a:r>
              <a:rPr lang="en-US" sz="1800" dirty="0"/>
              <a:t>Administrator Assessments of Bullying and State-Mandated </a:t>
            </a:r>
            <a:r>
              <a:rPr lang="en-US" sz="1800" dirty="0" smtClean="0"/>
              <a:t>Testing”  </a:t>
            </a:r>
            <a:endParaRPr lang="en-US" sz="1800" dirty="0"/>
          </a:p>
        </p:txBody>
      </p:sp>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Searching Education Source</a:t>
            </a:r>
            <a:endParaRPr lang="en-US" dirty="0">
              <a:latin typeface="Tahoma" pitchFamily="34" charset="0"/>
              <a:cs typeface="Tahoma" pitchFamily="34" charset="0"/>
            </a:endParaRPr>
          </a:p>
        </p:txBody>
      </p:sp>
      <p:sp>
        <p:nvSpPr>
          <p:cNvPr id="5" name="Text Placeholder 4"/>
          <p:cNvSpPr>
            <a:spLocks noGrp="1"/>
          </p:cNvSpPr>
          <p:nvPr>
            <p:ph type="body" idx="3"/>
          </p:nvPr>
        </p:nvSpPr>
        <p:spPr>
          <a:ln>
            <a:solidFill>
              <a:schemeClr val="tx1"/>
            </a:solidFill>
          </a:ln>
        </p:spPr>
        <p:txBody>
          <a:bodyPr/>
          <a:lstStyle/>
          <a:p>
            <a:r>
              <a:rPr lang="en-US" dirty="0" smtClean="0">
                <a:latin typeface="Tahoma" pitchFamily="34" charset="0"/>
                <a:cs typeface="Tahoma" pitchFamily="34" charset="0"/>
              </a:rPr>
              <a:t>Advanced Search Screen</a:t>
            </a:r>
            <a:endParaRPr lang="en-US" dirty="0">
              <a:latin typeface="Tahoma" pitchFamily="34" charset="0"/>
              <a:cs typeface="Tahoma" pitchFamily="34" charset="0"/>
            </a:endParaRPr>
          </a:p>
        </p:txBody>
      </p:sp>
      <p:pic>
        <p:nvPicPr>
          <p:cNvPr id="14" name="Content Placeholder 13"/>
          <p:cNvPicPr>
            <a:picLocks noGrp="1"/>
          </p:cNvPicPr>
          <p:nvPr>
            <p:ph sz="quarter" idx="4"/>
          </p:nvPr>
        </p:nvPicPr>
        <p:blipFill>
          <a:blip r:embed="rId3"/>
          <a:stretch>
            <a:fillRect/>
          </a:stretch>
        </p:blipFill>
        <p:spPr>
          <a:xfrm>
            <a:off x="4645025" y="2174873"/>
            <a:ext cx="4041775" cy="4073525"/>
          </a:xfrm>
          <a:prstGeom prst="rect">
            <a:avLst/>
          </a:prstGeom>
        </p:spPr>
      </p:pic>
      <p:cxnSp>
        <p:nvCxnSpPr>
          <p:cNvPr id="9" name="Straight Arrow Connector 8"/>
          <p:cNvCxnSpPr/>
          <p:nvPr/>
        </p:nvCxnSpPr>
        <p:spPr>
          <a:xfrm>
            <a:off x="3505200" y="2438400"/>
            <a:ext cx="142875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694317" y="2590801"/>
            <a:ext cx="1239633" cy="73183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816225" y="4668713"/>
            <a:ext cx="3849687" cy="135108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619661" y="4343401"/>
            <a:ext cx="1104739" cy="7619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a:bodyPr>
          <a:lstStyle/>
          <a:p>
            <a:r>
              <a:rPr lang="en-US" dirty="0" smtClean="0"/>
              <a:t>Sometimes the numbers are not identical from search to search since new articles are always being added.  Look at the surrounding articles to see if you can find the title.</a:t>
            </a:r>
          </a:p>
          <a:p>
            <a:r>
              <a:rPr lang="en-US" dirty="0" smtClean="0"/>
              <a:t>Still can’t find it?</a:t>
            </a:r>
          </a:p>
          <a:p>
            <a:r>
              <a:rPr lang="en-US" dirty="0" smtClean="0"/>
              <a:t>Did not work?  Contact your librarian.</a:t>
            </a:r>
          </a:p>
          <a:p>
            <a:endParaRPr lang="en-US" dirty="0" smtClean="0"/>
          </a:p>
          <a:p>
            <a:endParaRPr lang="en-US" dirty="0"/>
          </a:p>
        </p:txBody>
      </p:sp>
      <p:sp>
        <p:nvSpPr>
          <p:cNvPr id="6" name="Title 1"/>
          <p:cNvSpPr txBox="1">
            <a:spLocks/>
          </p:cNvSpPr>
          <p:nvPr/>
        </p:nvSpPr>
        <p:spPr>
          <a:xfrm>
            <a:off x="457200" y="304800"/>
            <a:ext cx="8229600" cy="1143000"/>
          </a:xfrm>
          <a:prstGeom prst="rect">
            <a:avLst/>
          </a:prstGeom>
          <a:solidFill>
            <a:srgbClr val="FF0000"/>
          </a:solidFill>
          <a:ln>
            <a:solidFill>
              <a:schemeClr val="tx1"/>
            </a:solidFill>
          </a:ln>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atin typeface="Tahoma" pitchFamily="34" charset="0"/>
                <a:cs typeface="Tahoma" pitchFamily="34" charset="0"/>
              </a:rPr>
              <a:t>DATABASES – Searching CINAHL</a:t>
            </a:r>
          </a:p>
          <a:p>
            <a:r>
              <a:rPr lang="en-US" dirty="0" smtClean="0">
                <a:latin typeface="Tahoma" pitchFamily="34" charset="0"/>
                <a:cs typeface="Tahoma" pitchFamily="34" charset="0"/>
              </a:rPr>
              <a:t>Answer</a:t>
            </a:r>
            <a:endParaRPr lang="en-US" dirty="0">
              <a:latin typeface="Tahoma" pitchFamily="34" charset="0"/>
              <a:cs typeface="Tahoma" pitchFamily="34" charset="0"/>
            </a:endParaRPr>
          </a:p>
        </p:txBody>
      </p:sp>
    </p:spTree>
    <p:extLst>
      <p:ext uri="{BB962C8B-B14F-4D97-AF65-F5344CB8AC3E}">
        <p14:creationId xmlns:p14="http://schemas.microsoft.com/office/powerpoint/2010/main" val="29241126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ln>
            <a:solidFill>
              <a:schemeClr val="tx1"/>
            </a:solidFill>
          </a:ln>
        </p:spPr>
        <p:txBody>
          <a:bodyPr/>
          <a:lstStyle/>
          <a:p>
            <a:r>
              <a:rPr lang="en-US" dirty="0" smtClean="0">
                <a:latin typeface="Tahoma" pitchFamily="34" charset="0"/>
                <a:cs typeface="Tahoma" pitchFamily="34" charset="0"/>
              </a:rPr>
              <a:t>Evaluation Tools</a:t>
            </a:r>
            <a:endParaRPr lang="en-US" dirty="0">
              <a:latin typeface="Tahoma" pitchFamily="34" charset="0"/>
              <a:cs typeface="Tahoma" pitchFamily="34" charset="0"/>
            </a:endParaRPr>
          </a:p>
        </p:txBody>
      </p:sp>
      <p:sp>
        <p:nvSpPr>
          <p:cNvPr id="4" name="Content Placeholder 3"/>
          <p:cNvSpPr>
            <a:spLocks noGrp="1"/>
          </p:cNvSpPr>
          <p:nvPr>
            <p:ph sz="quarter" idx="2"/>
          </p:nvPr>
        </p:nvSpPr>
        <p:spPr>
          <a:ln>
            <a:solidFill>
              <a:schemeClr val="tx1"/>
            </a:solidFill>
          </a:ln>
        </p:spPr>
        <p:txBody>
          <a:bodyPr>
            <a:normAutofit fontScale="92500" lnSpcReduction="20000"/>
          </a:bodyPr>
          <a:lstStyle/>
          <a:p>
            <a:r>
              <a:rPr lang="en-US" dirty="0" smtClean="0"/>
              <a:t>Look at the article </a:t>
            </a:r>
            <a:r>
              <a:rPr lang="en-US" dirty="0" smtClean="0"/>
              <a:t>#</a:t>
            </a:r>
            <a:r>
              <a:rPr lang="en-US" dirty="0" smtClean="0"/>
              <a:t>12</a:t>
            </a:r>
            <a:r>
              <a:rPr lang="en-US" dirty="0" smtClean="0"/>
              <a:t> </a:t>
            </a:r>
            <a:r>
              <a:rPr lang="en-US" dirty="0" smtClean="0"/>
              <a:t>– </a:t>
            </a:r>
            <a:r>
              <a:rPr lang="en-US" dirty="0" smtClean="0"/>
              <a:t>“The importance of social learning environment factors for affective well-being among students”.</a:t>
            </a:r>
            <a:endParaRPr lang="en-US" dirty="0" smtClean="0"/>
          </a:p>
          <a:p>
            <a:r>
              <a:rPr lang="en-US" dirty="0" smtClean="0"/>
              <a:t>Holding your cursor over the magnifying glass at the end of the title shows a summary of the article.</a:t>
            </a:r>
          </a:p>
          <a:p>
            <a:r>
              <a:rPr lang="en-US" dirty="0" smtClean="0"/>
              <a:t>Click on the title.  You will see a list of items such as author credentials, subject terms and publication type</a:t>
            </a:r>
            <a:endParaRPr lang="en-US" dirty="0"/>
          </a:p>
        </p:txBody>
      </p:sp>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Navigating the result list</a:t>
            </a:r>
            <a:endParaRPr lang="en-US" dirty="0">
              <a:latin typeface="Tahoma" pitchFamily="34" charset="0"/>
              <a:cs typeface="Tahoma" pitchFamily="34" charset="0"/>
            </a:endParaRPr>
          </a:p>
        </p:txBody>
      </p:sp>
      <p:sp>
        <p:nvSpPr>
          <p:cNvPr id="5" name="Text Placeholder 4"/>
          <p:cNvSpPr>
            <a:spLocks noGrp="1"/>
          </p:cNvSpPr>
          <p:nvPr>
            <p:ph type="body" idx="3"/>
          </p:nvPr>
        </p:nvSpPr>
        <p:spPr>
          <a:xfrm>
            <a:off x="4645025" y="1535112"/>
            <a:ext cx="4041775" cy="1436687"/>
          </a:xfrm>
          <a:ln>
            <a:solidFill>
              <a:schemeClr val="tx1"/>
            </a:solidFill>
          </a:ln>
        </p:spPr>
        <p:txBody>
          <a:bodyPr/>
          <a:lstStyle/>
          <a:p>
            <a:r>
              <a:rPr lang="en-US" dirty="0" smtClean="0">
                <a:latin typeface="Tahoma" pitchFamily="34" charset="0"/>
                <a:cs typeface="Tahoma" pitchFamily="34" charset="0"/>
              </a:rPr>
              <a:t>Advanced Search Screen</a:t>
            </a:r>
            <a:endParaRPr lang="en-US" dirty="0">
              <a:latin typeface="Tahoma" pitchFamily="34" charset="0"/>
              <a:cs typeface="Tahoma" pitchFamily="34" charset="0"/>
            </a:endParaRPr>
          </a:p>
        </p:txBody>
      </p:sp>
      <p:pic>
        <p:nvPicPr>
          <p:cNvPr id="10" name="Picture 9"/>
          <p:cNvPicPr/>
          <p:nvPr/>
        </p:nvPicPr>
        <p:blipFill rotWithShape="1">
          <a:blip r:embed="rId2"/>
          <a:srcRect l="14677" t="8358" r="14226" b="32636"/>
          <a:stretch/>
        </p:blipFill>
        <p:spPr bwMode="auto">
          <a:xfrm>
            <a:off x="4706557" y="1600524"/>
            <a:ext cx="3865943" cy="1359083"/>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3"/>
          <a:srcRect l="14817" t="7599" r="10240" b="7291"/>
          <a:stretch/>
        </p:blipFill>
        <p:spPr bwMode="auto">
          <a:xfrm>
            <a:off x="4695827" y="3074033"/>
            <a:ext cx="4127119" cy="3052130"/>
          </a:xfrm>
          <a:prstGeom prst="rect">
            <a:avLst/>
          </a:prstGeom>
          <a:ln>
            <a:noFill/>
          </a:ln>
          <a:extLst>
            <a:ext uri="{53640926-AAD7-44D8-BBD7-CCE9431645EC}">
              <a14:shadowObscured xmlns:a14="http://schemas.microsoft.com/office/drawing/2010/main"/>
            </a:ext>
          </a:extLst>
        </p:spPr>
      </p:pic>
      <p:cxnSp>
        <p:nvCxnSpPr>
          <p:cNvPr id="16" name="Straight Arrow Connector 15"/>
          <p:cNvCxnSpPr/>
          <p:nvPr/>
        </p:nvCxnSpPr>
        <p:spPr>
          <a:xfrm flipV="1">
            <a:off x="3886200" y="2121521"/>
            <a:ext cx="4343400" cy="183137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114800" y="4343400"/>
            <a:ext cx="914400" cy="838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#1</a:t>
            </a:r>
            <a:endParaRPr lang="en-US" dirty="0">
              <a:latin typeface="Tahoma" pitchFamily="34" charset="0"/>
              <a:cs typeface="Tahoma" pitchFamily="34" charset="0"/>
            </a:endParaRPr>
          </a:p>
        </p:txBody>
      </p:sp>
      <p:sp>
        <p:nvSpPr>
          <p:cNvPr id="3" name="Content Placeholder 2"/>
          <p:cNvSpPr>
            <a:spLocks noGrp="1"/>
          </p:cNvSpPr>
          <p:nvPr>
            <p:ph sz="quarter" idx="1"/>
          </p:nvPr>
        </p:nvSpPr>
        <p:spPr/>
        <p:txBody>
          <a:bodyPr>
            <a:normAutofit/>
          </a:bodyPr>
          <a:lstStyle/>
          <a:p>
            <a:pPr marL="514350" indent="-514350">
              <a:buNone/>
            </a:pPr>
            <a:endParaRPr lang="en-US" dirty="0" smtClean="0"/>
          </a:p>
          <a:p>
            <a:pPr marL="514350" indent="-514350">
              <a:buNone/>
            </a:pPr>
            <a:r>
              <a:rPr lang="en-US" dirty="0" smtClean="0"/>
              <a:t>1. Article </a:t>
            </a:r>
            <a:r>
              <a:rPr lang="en-US" dirty="0" smtClean="0"/>
              <a:t>#</a:t>
            </a:r>
            <a:r>
              <a:rPr lang="en-US" dirty="0" smtClean="0"/>
              <a:t>17</a:t>
            </a:r>
            <a:r>
              <a:rPr lang="en-US" dirty="0" smtClean="0"/>
              <a:t> </a:t>
            </a:r>
            <a:r>
              <a:rPr lang="en-US" dirty="0" smtClean="0"/>
              <a:t>– </a:t>
            </a:r>
            <a:r>
              <a:rPr lang="en-US" dirty="0" smtClean="0"/>
              <a:t>“Peer group ethnic diversity and social competencies in youth attending rural middle schools” </a:t>
            </a:r>
            <a:r>
              <a:rPr lang="en-US" dirty="0" smtClean="0"/>
              <a:t>says to “Check Young Library holdings”.  Click on this link and determine if the issue is available in print at the library.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#1</a:t>
            </a:r>
            <a:br>
              <a:rPr lang="en-US" dirty="0" smtClean="0">
                <a:latin typeface="Tahoma" pitchFamily="34" charset="0"/>
                <a:cs typeface="Tahoma" pitchFamily="34" charset="0"/>
              </a:rPr>
            </a:br>
            <a:r>
              <a:rPr lang="en-US" dirty="0" smtClean="0">
                <a:latin typeface="Tahoma" pitchFamily="34" charset="0"/>
                <a:cs typeface="Tahoma" pitchFamily="34" charset="0"/>
              </a:rPr>
              <a:t>Answer</a:t>
            </a:r>
            <a:endParaRPr lang="en-US" dirty="0">
              <a:latin typeface="Tahoma" pitchFamily="34" charset="0"/>
              <a:cs typeface="Tahoma" pitchFamily="34" charset="0"/>
            </a:endParaRPr>
          </a:p>
        </p:txBody>
      </p:sp>
      <p:sp>
        <p:nvSpPr>
          <p:cNvPr id="3" name="Content Placeholder 2"/>
          <p:cNvSpPr>
            <a:spLocks noGrp="1"/>
          </p:cNvSpPr>
          <p:nvPr>
            <p:ph sz="quarter" idx="1"/>
          </p:nvPr>
        </p:nvSpPr>
        <p:spPr>
          <a:xfrm>
            <a:off x="457200" y="1600200"/>
            <a:ext cx="8229600" cy="4619625"/>
          </a:xfrm>
        </p:spPr>
        <p:txBody>
          <a:bodyPr>
            <a:normAutofit/>
          </a:bodyPr>
          <a:lstStyle/>
          <a:p>
            <a:pPr marL="514350" indent="-514350">
              <a:buNone/>
            </a:pPr>
            <a:endParaRPr lang="en-US" sz="1000" dirty="0" smtClean="0"/>
          </a:p>
          <a:p>
            <a:pPr marL="514350" indent="-514350">
              <a:buAutoNum type="arabicPeriod"/>
            </a:pPr>
            <a:r>
              <a:rPr lang="en-US" sz="1600" dirty="0" smtClean="0">
                <a:latin typeface="Tahoma" panose="020B0604030504040204" pitchFamily="34" charset="0"/>
                <a:ea typeface="Tahoma" panose="020B0604030504040204" pitchFamily="34" charset="0"/>
                <a:cs typeface="Tahoma" panose="020B0604030504040204" pitchFamily="34" charset="0"/>
              </a:rPr>
              <a:t>Article </a:t>
            </a:r>
            <a:r>
              <a:rPr lang="en-US" sz="1600" dirty="0" smtClean="0">
                <a:latin typeface="Tahoma" panose="020B0604030504040204" pitchFamily="34" charset="0"/>
                <a:ea typeface="Tahoma" panose="020B0604030504040204" pitchFamily="34" charset="0"/>
                <a:cs typeface="Tahoma" panose="020B0604030504040204" pitchFamily="34" charset="0"/>
              </a:rPr>
              <a:t>#</a:t>
            </a:r>
            <a:r>
              <a:rPr lang="en-US" sz="1600" dirty="0" smtClean="0">
                <a:latin typeface="Tahoma" panose="020B0604030504040204" pitchFamily="34" charset="0"/>
                <a:ea typeface="Tahoma" panose="020B0604030504040204" pitchFamily="34" charset="0"/>
                <a:cs typeface="Tahoma" panose="020B0604030504040204" pitchFamily="34" charset="0"/>
              </a:rPr>
              <a:t>17</a:t>
            </a:r>
            <a:r>
              <a:rPr lang="en-US" sz="1600" dirty="0" smtClean="0">
                <a:latin typeface="Tahoma" panose="020B0604030504040204" pitchFamily="34" charset="0"/>
                <a:ea typeface="Tahoma" panose="020B0604030504040204" pitchFamily="34" charset="0"/>
                <a:cs typeface="Tahoma" panose="020B0604030504040204" pitchFamily="34" charset="0"/>
              </a:rPr>
              <a:t> </a:t>
            </a:r>
            <a:r>
              <a:rPr lang="en-US" sz="1600" dirty="0" smtClean="0">
                <a:latin typeface="Tahoma" panose="020B0604030504040204" pitchFamily="34" charset="0"/>
                <a:ea typeface="Tahoma" panose="020B0604030504040204" pitchFamily="34" charset="0"/>
                <a:cs typeface="Tahoma" panose="020B0604030504040204" pitchFamily="34" charset="0"/>
              </a:rPr>
              <a:t>– </a:t>
            </a:r>
            <a:r>
              <a:rPr lang="en-US" sz="1600" dirty="0" smtClean="0">
                <a:latin typeface="Tahoma" panose="020B0604030504040204" pitchFamily="34" charset="0"/>
                <a:ea typeface="Tahoma" panose="020B0604030504040204" pitchFamily="34" charset="0"/>
                <a:cs typeface="Tahoma" panose="020B0604030504040204" pitchFamily="34" charset="0"/>
              </a:rPr>
              <a:t>“</a:t>
            </a:r>
            <a:r>
              <a:rPr lang="en-US" sz="1600" dirty="0" smtClean="0">
                <a:latin typeface="Tahoma" panose="020B0604030504040204" pitchFamily="34" charset="0"/>
                <a:ea typeface="Tahoma" panose="020B0604030504040204" pitchFamily="34" charset="0"/>
                <a:cs typeface="Tahoma" panose="020B0604030504040204" pitchFamily="34" charset="0"/>
              </a:rPr>
              <a:t>Peer group ethnic diversity and social competencies in youth attending rural middle </a:t>
            </a:r>
            <a:r>
              <a:rPr lang="en-US" sz="1600" b="1" dirty="0" smtClean="0">
                <a:latin typeface="Tahoma" panose="020B0604030504040204" pitchFamily="34" charset="0"/>
                <a:ea typeface="Tahoma" panose="020B0604030504040204" pitchFamily="34" charset="0"/>
                <a:cs typeface="Tahoma" panose="020B0604030504040204" pitchFamily="34" charset="0"/>
              </a:rPr>
              <a:t>is </a:t>
            </a:r>
            <a:r>
              <a:rPr lang="en-US" sz="1600" b="1" dirty="0" smtClean="0">
                <a:latin typeface="Tahoma" panose="020B0604030504040204" pitchFamily="34" charset="0"/>
                <a:ea typeface="Tahoma" panose="020B0604030504040204" pitchFamily="34" charset="0"/>
                <a:cs typeface="Tahoma" panose="020B0604030504040204" pitchFamily="34" charset="0"/>
              </a:rPr>
              <a:t>not</a:t>
            </a:r>
            <a:r>
              <a:rPr lang="en-US" sz="1600" dirty="0" smtClean="0">
                <a:latin typeface="Tahoma" panose="020B0604030504040204" pitchFamily="34" charset="0"/>
                <a:ea typeface="Tahoma" panose="020B0604030504040204" pitchFamily="34" charset="0"/>
                <a:cs typeface="Tahoma" panose="020B0604030504040204" pitchFamily="34" charset="0"/>
              </a:rPr>
              <a:t> available in Young Library.  </a:t>
            </a:r>
            <a:endParaRPr lang="en-US" sz="1600" dirty="0">
              <a:latin typeface="Tahoma" panose="020B0604030504040204" pitchFamily="34" charset="0"/>
              <a:ea typeface="Tahoma" panose="020B0604030504040204" pitchFamily="34" charset="0"/>
              <a:cs typeface="Tahoma" panose="020B0604030504040204" pitchFamily="34" charset="0"/>
            </a:endParaRPr>
          </a:p>
          <a:p>
            <a:pPr marL="857250" lvl="1" indent="-457200"/>
            <a:r>
              <a:rPr lang="en-US" sz="1600" dirty="0" smtClean="0">
                <a:latin typeface="Tahoma" panose="020B0604030504040204" pitchFamily="34" charset="0"/>
                <a:ea typeface="Tahoma" panose="020B0604030504040204" pitchFamily="34" charset="0"/>
                <a:cs typeface="Tahoma" panose="020B0604030504040204" pitchFamily="34" charset="0"/>
              </a:rPr>
              <a:t>In the citation this article is in the </a:t>
            </a:r>
            <a:r>
              <a:rPr lang="en-US" sz="1600" i="1" dirty="0" smtClean="0">
                <a:latin typeface="Tahoma" panose="020B0604030504040204" pitchFamily="34" charset="0"/>
                <a:ea typeface="Tahoma" panose="020B0604030504040204" pitchFamily="34" charset="0"/>
                <a:cs typeface="Tahoma" panose="020B0604030504040204" pitchFamily="34" charset="0"/>
              </a:rPr>
              <a:t>Journal of Early Adolescence </a:t>
            </a:r>
            <a:r>
              <a:rPr lang="en-US" sz="1600" dirty="0" smtClean="0">
                <a:latin typeface="Tahoma" panose="020B0604030504040204" pitchFamily="34" charset="0"/>
                <a:ea typeface="Tahoma" panose="020B0604030504040204" pitchFamily="34" charset="0"/>
                <a:cs typeface="Tahoma" panose="020B0604030504040204" pitchFamily="34" charset="0"/>
              </a:rPr>
              <a:t>and is in the </a:t>
            </a:r>
            <a:r>
              <a:rPr lang="en-US" sz="1600" dirty="0" smtClean="0">
                <a:latin typeface="Tahoma" panose="020B0604030504040204" pitchFamily="34" charset="0"/>
                <a:ea typeface="Tahoma" panose="020B0604030504040204" pitchFamily="34" charset="0"/>
                <a:cs typeface="Tahoma" panose="020B0604030504040204" pitchFamily="34" charset="0"/>
              </a:rPr>
              <a:t>June 2018</a:t>
            </a:r>
            <a:r>
              <a:rPr lang="en-US" sz="1600" dirty="0" smtClean="0">
                <a:latin typeface="Tahoma" panose="020B0604030504040204" pitchFamily="34" charset="0"/>
                <a:ea typeface="Tahoma" panose="020B0604030504040204" pitchFamily="34" charset="0"/>
                <a:cs typeface="Tahoma" panose="020B0604030504040204" pitchFamily="34" charset="0"/>
              </a:rPr>
              <a:t> </a:t>
            </a:r>
            <a:r>
              <a:rPr lang="en-US" sz="1600" dirty="0" smtClean="0">
                <a:latin typeface="Tahoma" panose="020B0604030504040204" pitchFamily="34" charset="0"/>
                <a:ea typeface="Tahoma" panose="020B0604030504040204" pitchFamily="34" charset="0"/>
                <a:cs typeface="Tahoma" panose="020B0604030504040204" pitchFamily="34" charset="0"/>
              </a:rPr>
              <a:t>issue.  This is Volume </a:t>
            </a:r>
            <a:r>
              <a:rPr lang="en-US" sz="1600" dirty="0" smtClean="0">
                <a:latin typeface="Tahoma" panose="020B0604030504040204" pitchFamily="34" charset="0"/>
                <a:ea typeface="Tahoma" panose="020B0604030504040204" pitchFamily="34" charset="0"/>
                <a:cs typeface="Tahoma" panose="020B0604030504040204" pitchFamily="34" charset="0"/>
              </a:rPr>
              <a:t>38 </a:t>
            </a:r>
            <a:r>
              <a:rPr lang="en-US" sz="1600" dirty="0" smtClean="0">
                <a:latin typeface="Tahoma" panose="020B0604030504040204" pitchFamily="34" charset="0"/>
                <a:ea typeface="Tahoma" panose="020B0604030504040204" pitchFamily="34" charset="0"/>
                <a:cs typeface="Tahoma" panose="020B0604030504040204" pitchFamily="34" charset="0"/>
              </a:rPr>
              <a:t>Issue </a:t>
            </a:r>
            <a:r>
              <a:rPr lang="en-US" sz="1600" dirty="0">
                <a:latin typeface="Tahoma" panose="020B0604030504040204" pitchFamily="34" charset="0"/>
                <a:ea typeface="Tahoma" panose="020B0604030504040204" pitchFamily="34" charset="0"/>
                <a:cs typeface="Tahoma" panose="020B0604030504040204" pitchFamily="34" charset="0"/>
              </a:rPr>
              <a:t>6</a:t>
            </a:r>
            <a:endParaRPr lang="en-US" sz="1600" dirty="0" smtClean="0">
              <a:latin typeface="Tahoma" panose="020B0604030504040204" pitchFamily="34" charset="0"/>
              <a:ea typeface="Tahoma" panose="020B0604030504040204" pitchFamily="34" charset="0"/>
              <a:cs typeface="Tahoma" panose="020B0604030504040204" pitchFamily="34" charset="0"/>
            </a:endParaRPr>
          </a:p>
          <a:p>
            <a:pPr marL="400050" lvl="1" indent="0">
              <a:buNone/>
            </a:pPr>
            <a:endParaRPr lang="en-US" sz="2000" dirty="0">
              <a:latin typeface="Tahoma" panose="020B0604030504040204" pitchFamily="34" charset="0"/>
              <a:ea typeface="Tahoma" panose="020B0604030504040204" pitchFamily="34" charset="0"/>
              <a:cs typeface="Tahoma" panose="020B0604030504040204" pitchFamily="34" charset="0"/>
            </a:endParaRPr>
          </a:p>
          <a:p>
            <a:pPr marL="857250" lvl="1" indent="-457200"/>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857250" lvl="1" indent="-457200"/>
            <a:endParaRPr lang="en-US" sz="2000" dirty="0">
              <a:latin typeface="Tahoma" panose="020B0604030504040204" pitchFamily="34" charset="0"/>
              <a:ea typeface="Tahoma" panose="020B0604030504040204" pitchFamily="34" charset="0"/>
              <a:cs typeface="Tahoma" panose="020B0604030504040204" pitchFamily="34" charset="0"/>
            </a:endParaRPr>
          </a:p>
          <a:p>
            <a:pPr marL="400050" lvl="1" indent="0">
              <a:buNone/>
            </a:pPr>
            <a:endParaRPr lang="en-US" sz="1600" dirty="0" smtClean="0">
              <a:latin typeface="Tahoma" panose="020B0604030504040204" pitchFamily="34" charset="0"/>
              <a:ea typeface="Tahoma" panose="020B0604030504040204" pitchFamily="34" charset="0"/>
              <a:cs typeface="Tahoma" panose="020B0604030504040204" pitchFamily="34" charset="0"/>
            </a:endParaRPr>
          </a:p>
          <a:p>
            <a:pPr marL="400050" lvl="1" indent="0">
              <a:buNone/>
            </a:pPr>
            <a:r>
              <a:rPr lang="en-US" sz="1600" dirty="0" smtClean="0">
                <a:latin typeface="Tahoma" panose="020B0604030504040204" pitchFamily="34" charset="0"/>
                <a:ea typeface="Tahoma" panose="020B0604030504040204" pitchFamily="34" charset="0"/>
                <a:cs typeface="Tahoma" panose="020B0604030504040204" pitchFamily="34" charset="0"/>
              </a:rPr>
              <a:t>Clicking on the link opens the library catalog.  The last library holdings (Look for “Library has”) ends with Volume 20 (2000). This means that the article is not available in the library but it can be requested through Interlibrary Loan.</a:t>
            </a:r>
          </a:p>
          <a:p>
            <a:pPr marL="857250" lvl="1" indent="-457200"/>
            <a:endParaRPr lang="en-US" dirty="0" smtClean="0"/>
          </a:p>
        </p:txBody>
      </p:sp>
      <p:pic>
        <p:nvPicPr>
          <p:cNvPr id="13" name="Picture 12"/>
          <p:cNvPicPr/>
          <p:nvPr/>
        </p:nvPicPr>
        <p:blipFill>
          <a:blip r:embed="rId2"/>
          <a:stretch>
            <a:fillRect/>
          </a:stretch>
        </p:blipFill>
        <p:spPr>
          <a:xfrm>
            <a:off x="838200" y="5142181"/>
            <a:ext cx="7467600" cy="1438910"/>
          </a:xfrm>
          <a:prstGeom prst="rect">
            <a:avLst/>
          </a:prstGeom>
        </p:spPr>
      </p:pic>
      <p:cxnSp>
        <p:nvCxnSpPr>
          <p:cNvPr id="11" name="Straight Arrow Connector 10"/>
          <p:cNvCxnSpPr/>
          <p:nvPr/>
        </p:nvCxnSpPr>
        <p:spPr>
          <a:xfrm flipH="1">
            <a:off x="4191000" y="4800600"/>
            <a:ext cx="990600" cy="1600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9"/>
          <p:cNvPicPr/>
          <p:nvPr/>
        </p:nvPicPr>
        <p:blipFill rotWithShape="1">
          <a:blip r:embed="rId3"/>
          <a:srcRect l="16243" t="29883" r="15752" b="41242"/>
          <a:stretch/>
        </p:blipFill>
        <p:spPr bwMode="auto">
          <a:xfrm>
            <a:off x="1676400" y="2904244"/>
            <a:ext cx="5689600" cy="1358265"/>
          </a:xfrm>
          <a:prstGeom prst="rect">
            <a:avLst/>
          </a:prstGeom>
          <a:ln>
            <a:noFill/>
          </a:ln>
          <a:extLst>
            <a:ext uri="{53640926-AAD7-44D8-BBD7-CCE9431645EC}">
              <a14:shadowObscured xmlns:a14="http://schemas.microsoft.com/office/drawing/2010/main"/>
            </a:ext>
          </a:extLst>
        </p:spPr>
      </p:pic>
      <p:cxnSp>
        <p:nvCxnSpPr>
          <p:cNvPr id="6" name="Straight Arrow Connector 5"/>
          <p:cNvCxnSpPr/>
          <p:nvPr/>
        </p:nvCxnSpPr>
        <p:spPr>
          <a:xfrm flipH="1">
            <a:off x="4343400" y="2628898"/>
            <a:ext cx="838200" cy="64770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0919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#3</a:t>
            </a:r>
            <a:endParaRPr lang="en-US" dirty="0">
              <a:latin typeface="Tahoma" pitchFamily="34" charset="0"/>
              <a:cs typeface="Tahoma" pitchFamily="34" charset="0"/>
            </a:endParaRPr>
          </a:p>
        </p:txBody>
      </p:sp>
      <p:sp>
        <p:nvSpPr>
          <p:cNvPr id="3" name="Content Placeholder 2"/>
          <p:cNvSpPr>
            <a:spLocks noGrp="1"/>
          </p:cNvSpPr>
          <p:nvPr>
            <p:ph sz="quarter" idx="1"/>
          </p:nvPr>
        </p:nvSpPr>
        <p:spPr/>
        <p:txBody>
          <a:bodyPr>
            <a:normAutofit/>
          </a:bodyPr>
          <a:lstStyle/>
          <a:p>
            <a:pPr>
              <a:buNone/>
            </a:pPr>
            <a:endParaRPr lang="en-US" dirty="0" smtClean="0">
              <a:latin typeface="Tahoma" panose="020B0604030504040204" pitchFamily="34" charset="0"/>
              <a:ea typeface="Tahoma" panose="020B0604030504040204" pitchFamily="34" charset="0"/>
              <a:cs typeface="Tahoma" panose="020B0604030504040204" pitchFamily="34" charset="0"/>
            </a:endParaRPr>
          </a:p>
          <a:p>
            <a:pPr>
              <a:buNone/>
            </a:pPr>
            <a:r>
              <a:rPr lang="en-US" dirty="0" smtClean="0"/>
              <a:t>3. Article </a:t>
            </a:r>
            <a:r>
              <a:rPr lang="en-US" dirty="0" smtClean="0"/>
              <a:t>#1 </a:t>
            </a:r>
            <a:r>
              <a:rPr lang="en-US" dirty="0" smtClean="0"/>
              <a:t>– </a:t>
            </a:r>
            <a:r>
              <a:rPr lang="en-US" dirty="0" smtClean="0"/>
              <a:t>“Understanding children with cerebral palsy and bullying: A mixed methods approach.” </a:t>
            </a:r>
            <a:r>
              <a:rPr lang="en-US" dirty="0" smtClean="0"/>
              <a:t>says to “Send Interlibrary Loan Request”.  Click on this.  Your filled in request form should appear.  What are the pieces of information that you need to complete the form</a:t>
            </a:r>
            <a:r>
              <a:rPr lang="en-US" dirty="0"/>
              <a:t>?</a:t>
            </a:r>
            <a:endParaRPr lang="en-US" dirty="0" smtClean="0"/>
          </a:p>
        </p:txBody>
      </p:sp>
    </p:spTree>
    <p:extLst>
      <p:ext uri="{BB962C8B-B14F-4D97-AF65-F5344CB8AC3E}">
        <p14:creationId xmlns:p14="http://schemas.microsoft.com/office/powerpoint/2010/main" val="2732133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#3</a:t>
            </a:r>
            <a:br>
              <a:rPr lang="en-US" dirty="0" smtClean="0">
                <a:latin typeface="Tahoma" pitchFamily="34" charset="0"/>
                <a:cs typeface="Tahoma" pitchFamily="34" charset="0"/>
              </a:rPr>
            </a:br>
            <a:r>
              <a:rPr lang="en-US" dirty="0" smtClean="0">
                <a:latin typeface="Tahoma" pitchFamily="34" charset="0"/>
                <a:cs typeface="Tahoma" pitchFamily="34" charset="0"/>
              </a:rPr>
              <a:t>Answer</a:t>
            </a:r>
            <a:endParaRPr lang="en-US" dirty="0">
              <a:latin typeface="Tahoma" pitchFamily="34" charset="0"/>
              <a:cs typeface="Tahoma" pitchFamily="34" charset="0"/>
            </a:endParaRPr>
          </a:p>
        </p:txBody>
      </p:sp>
      <p:sp>
        <p:nvSpPr>
          <p:cNvPr id="3" name="Content Placeholder 2"/>
          <p:cNvSpPr>
            <a:spLocks noGrp="1"/>
          </p:cNvSpPr>
          <p:nvPr>
            <p:ph sz="quarter" idx="1"/>
          </p:nvPr>
        </p:nvSpPr>
        <p:spPr>
          <a:xfrm>
            <a:off x="457200" y="1600200"/>
            <a:ext cx="8229600" cy="4819650"/>
          </a:xfrm>
        </p:spPr>
        <p:txBody>
          <a:bodyPr>
            <a:normAutofit/>
          </a:bodyPr>
          <a:lstStyle/>
          <a:p>
            <a:pPr>
              <a:buNone/>
            </a:pPr>
            <a:endParaRPr lang="en-US" sz="1000" dirty="0" smtClean="0">
              <a:latin typeface="Tahoma" panose="020B0604030504040204" pitchFamily="34" charset="0"/>
              <a:ea typeface="Tahoma" panose="020B0604030504040204" pitchFamily="34" charset="0"/>
              <a:cs typeface="Tahoma" panose="020B0604030504040204" pitchFamily="34" charset="0"/>
            </a:endParaRPr>
          </a:p>
          <a:p>
            <a:pPr>
              <a:buNone/>
            </a:pPr>
            <a:r>
              <a:rPr lang="en-US" dirty="0" smtClean="0"/>
              <a:t>3. </a:t>
            </a:r>
            <a:r>
              <a:rPr lang="en-US" sz="1800" dirty="0" smtClean="0">
                <a:latin typeface="Tahoma" panose="020B0604030504040204" pitchFamily="34" charset="0"/>
                <a:ea typeface="Tahoma" panose="020B0604030504040204" pitchFamily="34" charset="0"/>
                <a:cs typeface="Tahoma" panose="020B0604030504040204" pitchFamily="34" charset="0"/>
              </a:rPr>
              <a:t>Article #3 – </a:t>
            </a:r>
            <a:r>
              <a:rPr lang="en-US" sz="1800" dirty="0">
                <a:latin typeface="Tahoma" panose="020B0604030504040204" pitchFamily="34" charset="0"/>
                <a:ea typeface="Tahoma" panose="020B0604030504040204" pitchFamily="34" charset="0"/>
                <a:cs typeface="Tahoma" panose="020B0604030504040204" pitchFamily="34" charset="0"/>
              </a:rPr>
              <a:t>“The Impact of Validity Screening on Associations Between Self-Reports of Bullying Victimization and Student Outcomes.” </a:t>
            </a:r>
            <a:r>
              <a:rPr lang="en-US" sz="1800" dirty="0" smtClean="0">
                <a:latin typeface="Tahoma" panose="020B0604030504040204" pitchFamily="34" charset="0"/>
                <a:ea typeface="Tahoma" panose="020B0604030504040204" pitchFamily="34" charset="0"/>
                <a:cs typeface="Tahoma" panose="020B0604030504040204" pitchFamily="34" charset="0"/>
              </a:rPr>
              <a:t>needs three pieces of information:</a:t>
            </a:r>
          </a:p>
          <a:p>
            <a:pPr lvl="1"/>
            <a:r>
              <a:rPr lang="en-US" sz="1800" dirty="0" smtClean="0">
                <a:latin typeface="Tahoma" panose="020B0604030504040204" pitchFamily="34" charset="0"/>
                <a:ea typeface="Tahoma" panose="020B0604030504040204" pitchFamily="34" charset="0"/>
                <a:cs typeface="Tahoma" panose="020B0604030504040204" pitchFamily="34" charset="0"/>
              </a:rPr>
              <a:t>Your Name/Username – Last name only first letter capitalized</a:t>
            </a:r>
          </a:p>
          <a:p>
            <a:pPr lvl="1"/>
            <a:r>
              <a:rPr lang="en-US" sz="1800" dirty="0" smtClean="0">
                <a:latin typeface="Tahoma" panose="020B0604030504040204" pitchFamily="34" charset="0"/>
                <a:ea typeface="Tahoma" panose="020B0604030504040204" pitchFamily="34" charset="0"/>
                <a:cs typeface="Tahoma" panose="020B0604030504040204" pitchFamily="34" charset="0"/>
              </a:rPr>
              <a:t>Your Barcode/Password – “kc” plus the six digits of your ID number</a:t>
            </a:r>
          </a:p>
          <a:p>
            <a:pPr lvl="1"/>
            <a:r>
              <a:rPr lang="en-US" sz="1800" dirty="0" smtClean="0">
                <a:latin typeface="Tahoma" panose="020B0604030504040204" pitchFamily="34" charset="0"/>
                <a:ea typeface="Tahoma" panose="020B0604030504040204" pitchFamily="34" charset="0"/>
                <a:cs typeface="Tahoma" panose="020B0604030504040204" pitchFamily="34" charset="0"/>
              </a:rPr>
              <a:t>The Date that you need the article by</a:t>
            </a:r>
          </a:p>
          <a:p>
            <a:pPr marL="457200" lvl="1" indent="0">
              <a:buNone/>
            </a:pPr>
            <a:endParaRPr lang="en-US" sz="1800" dirty="0" smtClean="0">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a:blip r:embed="rId2"/>
          <a:stretch>
            <a:fillRect/>
          </a:stretch>
        </p:blipFill>
        <p:spPr>
          <a:xfrm>
            <a:off x="685800" y="4038601"/>
            <a:ext cx="7620000" cy="2667000"/>
          </a:xfrm>
          <a:prstGeom prst="rect">
            <a:avLst/>
          </a:prstGeom>
        </p:spPr>
      </p:pic>
      <p:cxnSp>
        <p:nvCxnSpPr>
          <p:cNvPr id="7" name="Straight Arrow Connector 6"/>
          <p:cNvCxnSpPr/>
          <p:nvPr/>
        </p:nvCxnSpPr>
        <p:spPr>
          <a:xfrm flipH="1">
            <a:off x="4495800" y="3276600"/>
            <a:ext cx="1752600" cy="2971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2971800" y="3657600"/>
            <a:ext cx="1579856" cy="2914651"/>
          </a:xfrm>
          <a:prstGeom prst="straightConnector1">
            <a:avLst/>
          </a:prstGeom>
          <a:ln w="254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600200" y="3886200"/>
            <a:ext cx="990600" cy="1469706"/>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4094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1848</TotalTime>
  <Words>2672</Words>
  <Application>Microsoft Office PowerPoint</Application>
  <PresentationFormat>On-screen Show (4:3)</PresentationFormat>
  <Paragraphs>250</Paragraphs>
  <Slides>32</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Comic Sans MS</vt:lpstr>
      <vt:lpstr>French Script MT</vt:lpstr>
      <vt:lpstr>Tahoma</vt:lpstr>
      <vt:lpstr>Office Theme</vt:lpstr>
      <vt:lpstr>Welcome to Young Library Online</vt:lpstr>
      <vt:lpstr>Young Library Online Orientation</vt:lpstr>
      <vt:lpstr>Locating the Web Page</vt:lpstr>
      <vt:lpstr>  Notice the gray bars that are located on the left column of the page.  These main headings will allow you to navigate through the web page. </vt:lpstr>
      <vt:lpstr>Online Learning Tab Off Campus Access </vt:lpstr>
      <vt:lpstr>Online Learning Tab Off Campus Access Within the Catalog</vt:lpstr>
      <vt:lpstr>Online Learning Tab Tutorials</vt:lpstr>
      <vt:lpstr>Online Learning Tab Finding Books and Articles</vt:lpstr>
      <vt:lpstr>Online Learning Tab Citation Help</vt:lpstr>
      <vt:lpstr>Research Tab</vt:lpstr>
      <vt:lpstr>Library Research Terminology</vt:lpstr>
      <vt:lpstr>Library Research Terminology</vt:lpstr>
      <vt:lpstr>Library Research Terminology</vt:lpstr>
      <vt:lpstr>Library Research Terminology</vt:lpstr>
      <vt:lpstr>Library Research Terminology</vt:lpstr>
      <vt:lpstr>Library Research Terminology</vt:lpstr>
      <vt:lpstr>Library Research Terminology</vt:lpstr>
      <vt:lpstr>Library Research Terminology</vt:lpstr>
      <vt:lpstr>Library Research Tools</vt:lpstr>
      <vt:lpstr>Library Research Tools</vt:lpstr>
      <vt:lpstr>Library Research Tools</vt:lpstr>
      <vt:lpstr>Library Research Tools</vt:lpstr>
      <vt:lpstr>Library Research Tools</vt:lpstr>
      <vt:lpstr>Congratulations!</vt:lpstr>
      <vt:lpstr>DATABASES – Using Your Google Folder</vt:lpstr>
      <vt:lpstr>DATABASES – Searching Education Source</vt:lpstr>
      <vt:lpstr>PowerPoint Presentation</vt:lpstr>
      <vt:lpstr>DATABASES – Navigating the result list</vt:lpstr>
      <vt:lpstr>DATABASES – Practice Question #1</vt:lpstr>
      <vt:lpstr>DATABASES – Practice Question #1 Answer</vt:lpstr>
      <vt:lpstr>DATABASES – Practice Question #3</vt:lpstr>
      <vt:lpstr>DATABASES – Practice Question #3 Answer</vt:lpstr>
    </vt:vector>
  </TitlesOfParts>
  <Company>KCU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Young Library Online</dc:title>
  <dc:creator>libadmin</dc:creator>
  <cp:lastModifiedBy>Naulayne Enders</cp:lastModifiedBy>
  <cp:revision>165</cp:revision>
  <dcterms:created xsi:type="dcterms:W3CDTF">2012-07-25T12:41:05Z</dcterms:created>
  <dcterms:modified xsi:type="dcterms:W3CDTF">2020-05-19T16:27:23Z</dcterms:modified>
</cp:coreProperties>
</file>