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2"/>
  </p:notesMasterIdLst>
  <p:sldIdLst>
    <p:sldId id="256" r:id="rId2"/>
    <p:sldId id="257" r:id="rId3"/>
    <p:sldId id="258" r:id="rId4"/>
    <p:sldId id="259" r:id="rId5"/>
    <p:sldId id="298" r:id="rId6"/>
    <p:sldId id="261" r:id="rId7"/>
    <p:sldId id="263" r:id="rId8"/>
    <p:sldId id="264" r:id="rId9"/>
    <p:sldId id="265" r:id="rId10"/>
    <p:sldId id="267" r:id="rId11"/>
    <p:sldId id="268" r:id="rId12"/>
    <p:sldId id="269" r:id="rId13"/>
    <p:sldId id="270" r:id="rId14"/>
    <p:sldId id="300" r:id="rId15"/>
    <p:sldId id="271" r:id="rId16"/>
    <p:sldId id="272" r:id="rId17"/>
    <p:sldId id="273" r:id="rId18"/>
    <p:sldId id="274" r:id="rId19"/>
    <p:sldId id="275" r:id="rId20"/>
    <p:sldId id="276" r:id="rId21"/>
    <p:sldId id="277" r:id="rId22"/>
    <p:sldId id="278" r:id="rId23"/>
    <p:sldId id="279" r:id="rId24"/>
    <p:sldId id="260" r:id="rId25"/>
    <p:sldId id="280" r:id="rId26"/>
    <p:sldId id="283" r:id="rId27"/>
    <p:sldId id="284" r:id="rId28"/>
    <p:sldId id="281" r:id="rId29"/>
    <p:sldId id="286" r:id="rId30"/>
    <p:sldId id="287" r:id="rId31"/>
    <p:sldId id="302" r:id="rId32"/>
    <p:sldId id="288" r:id="rId33"/>
    <p:sldId id="291" r:id="rId34"/>
    <p:sldId id="289" r:id="rId35"/>
    <p:sldId id="290" r:id="rId36"/>
    <p:sldId id="294" r:id="rId37"/>
    <p:sldId id="293" r:id="rId38"/>
    <p:sldId id="295" r:id="rId39"/>
    <p:sldId id="292"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95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971921-C8C9-4531-A213-E8029FD5EF8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AFEFB58-057B-4570-B44F-EBC89725CEB1}">
      <dgm:prSet/>
      <dgm:spPr/>
      <dgm:t>
        <a:bodyPr/>
        <a:lstStyle/>
        <a:p>
          <a:pPr rtl="0"/>
          <a:r>
            <a:rPr lang="en-US" dirty="0" smtClean="0"/>
            <a:t>All electronic books and subscription databases are restricted for use by KCU students, faculty, and staff.  You are considered KCU students.</a:t>
          </a:r>
          <a:endParaRPr lang="en-US" dirty="0"/>
        </a:p>
      </dgm:t>
    </dgm:pt>
    <dgm:pt modelId="{FB63CD8E-77CD-4E4D-9E6F-FE6C96B83C14}" type="parTrans" cxnId="{1D574BB2-57B9-4E22-8106-6A96CA030E03}">
      <dgm:prSet/>
      <dgm:spPr/>
      <dgm:t>
        <a:bodyPr/>
        <a:lstStyle/>
        <a:p>
          <a:endParaRPr lang="en-US"/>
        </a:p>
      </dgm:t>
    </dgm:pt>
    <dgm:pt modelId="{3604B02C-A391-4A96-AFDC-8F2336DC667F}" type="sibTrans" cxnId="{1D574BB2-57B9-4E22-8106-6A96CA030E03}">
      <dgm:prSet/>
      <dgm:spPr/>
      <dgm:t>
        <a:bodyPr/>
        <a:lstStyle/>
        <a:p>
          <a:endParaRPr lang="en-US"/>
        </a:p>
      </dgm:t>
    </dgm:pt>
    <dgm:pt modelId="{57054037-BABE-44C6-9098-03A0539DCB56}">
      <dgm:prSet/>
      <dgm:spPr/>
      <dgm:t>
        <a:bodyPr/>
        <a:lstStyle/>
        <a:p>
          <a:pPr rtl="0"/>
          <a:r>
            <a:rPr lang="en-US" dirty="0" smtClean="0"/>
            <a:t>When you select databases or catalog items such as electronic books, the library system will ask you for a </a:t>
          </a:r>
          <a:r>
            <a:rPr lang="en-US" dirty="0" smtClean="0"/>
            <a:t>Barcode/Password and a KCU Pin #.</a:t>
          </a:r>
          <a:endParaRPr lang="en-US" dirty="0"/>
        </a:p>
      </dgm:t>
    </dgm:pt>
    <dgm:pt modelId="{773E9DAD-2529-42AF-8AC4-F85F77BCE293}" type="parTrans" cxnId="{5628E91D-59FA-42D2-9783-163AEC75BCAB}">
      <dgm:prSet/>
      <dgm:spPr/>
      <dgm:t>
        <a:bodyPr/>
        <a:lstStyle/>
        <a:p>
          <a:endParaRPr lang="en-US"/>
        </a:p>
      </dgm:t>
    </dgm:pt>
    <dgm:pt modelId="{1412C532-125F-47ED-AF24-42FD04358589}" type="sibTrans" cxnId="{5628E91D-59FA-42D2-9783-163AEC75BCAB}">
      <dgm:prSet/>
      <dgm:spPr/>
      <dgm:t>
        <a:bodyPr/>
        <a:lstStyle/>
        <a:p>
          <a:endParaRPr lang="en-US"/>
        </a:p>
      </dgm:t>
    </dgm:pt>
    <dgm:pt modelId="{E1F00AD4-9CDB-484A-81A4-08841A37C62F}">
      <dgm:prSet/>
      <dgm:spPr/>
      <dgm:t>
        <a:bodyPr/>
        <a:lstStyle/>
        <a:p>
          <a:pPr rtl="0"/>
          <a:r>
            <a:rPr lang="en-US" dirty="0" smtClean="0"/>
            <a:t>Your Barcode/Password is: the letters “kc” followed by the last 6 digits of your ID number. </a:t>
          </a:r>
          <a:endParaRPr lang="en-US" dirty="0"/>
        </a:p>
      </dgm:t>
    </dgm:pt>
    <dgm:pt modelId="{12999E2E-4253-475C-A751-CBF945E48DF3}" type="parTrans" cxnId="{6C390653-6E1B-4817-9F87-2ECB732F8B68}">
      <dgm:prSet/>
      <dgm:spPr/>
      <dgm:t>
        <a:bodyPr/>
        <a:lstStyle/>
        <a:p>
          <a:endParaRPr lang="en-US"/>
        </a:p>
      </dgm:t>
    </dgm:pt>
    <dgm:pt modelId="{E203F8CF-2D4B-487E-BEBD-972EAB6C3D49}" type="sibTrans" cxnId="{6C390653-6E1B-4817-9F87-2ECB732F8B68}">
      <dgm:prSet/>
      <dgm:spPr/>
      <dgm:t>
        <a:bodyPr/>
        <a:lstStyle/>
        <a:p>
          <a:endParaRPr lang="en-US"/>
        </a:p>
      </dgm:t>
    </dgm:pt>
    <dgm:pt modelId="{D5290BDD-F051-436F-9BF7-06FECFAD3A42}">
      <dgm:prSet/>
      <dgm:spPr/>
      <dgm:t>
        <a:bodyPr/>
        <a:lstStyle/>
        <a:p>
          <a:pPr rtl="0"/>
          <a:r>
            <a:rPr lang="en-US" dirty="0" smtClean="0"/>
            <a:t>Example: Barcode/Password: kc123456.</a:t>
          </a:r>
          <a:endParaRPr lang="en-US" dirty="0"/>
        </a:p>
      </dgm:t>
    </dgm:pt>
    <dgm:pt modelId="{BFF47BF8-BA4B-46D1-BAE2-FFC6D8C5F584}" type="parTrans" cxnId="{3CA30A17-1719-4B01-A182-58780DEF5CC1}">
      <dgm:prSet/>
      <dgm:spPr/>
      <dgm:t>
        <a:bodyPr/>
        <a:lstStyle/>
        <a:p>
          <a:endParaRPr lang="en-US"/>
        </a:p>
      </dgm:t>
    </dgm:pt>
    <dgm:pt modelId="{18C5F35C-691C-4A67-A853-95FD7A065D84}" type="sibTrans" cxnId="{3CA30A17-1719-4B01-A182-58780DEF5CC1}">
      <dgm:prSet/>
      <dgm:spPr/>
      <dgm:t>
        <a:bodyPr/>
        <a:lstStyle/>
        <a:p>
          <a:endParaRPr lang="en-US"/>
        </a:p>
      </dgm:t>
    </dgm:pt>
    <dgm:pt modelId="{23FA5F73-1E9D-4B66-8B59-ACD7C15FF6D9}">
      <dgm:prSet/>
      <dgm:spPr/>
      <dgm:t>
        <a:bodyPr/>
        <a:lstStyle/>
        <a:p>
          <a:pPr rtl="0"/>
          <a:r>
            <a:rPr lang="en-US" dirty="0" smtClean="0"/>
            <a:t>Your </a:t>
          </a:r>
          <a:r>
            <a:rPr lang="en-US" dirty="0" smtClean="0"/>
            <a:t>KCU Pin # </a:t>
          </a:r>
          <a:r>
            <a:rPr lang="en-US" dirty="0" smtClean="0"/>
            <a:t>is: </a:t>
          </a:r>
          <a:r>
            <a:rPr lang="en-US" dirty="0" smtClean="0"/>
            <a:t>the first letter of your first name followed by your last name – all lowercase</a:t>
          </a:r>
          <a:endParaRPr lang="en-US" dirty="0"/>
        </a:p>
      </dgm:t>
    </dgm:pt>
    <dgm:pt modelId="{0540992A-BFA5-4FF0-B0FE-EBA6CF74DFBD}" type="parTrans" cxnId="{E8BC2EBA-E4F5-42E1-AC65-C6BD6CC2C42A}">
      <dgm:prSet/>
      <dgm:spPr/>
      <dgm:t>
        <a:bodyPr/>
        <a:lstStyle/>
        <a:p>
          <a:endParaRPr lang="en-US"/>
        </a:p>
      </dgm:t>
    </dgm:pt>
    <dgm:pt modelId="{A67DDEA7-1577-4F80-8C24-D367CFFD456F}" type="sibTrans" cxnId="{E8BC2EBA-E4F5-42E1-AC65-C6BD6CC2C42A}">
      <dgm:prSet/>
      <dgm:spPr/>
      <dgm:t>
        <a:bodyPr/>
        <a:lstStyle/>
        <a:p>
          <a:endParaRPr lang="en-US"/>
        </a:p>
      </dgm:t>
    </dgm:pt>
    <dgm:pt modelId="{2163C392-195D-4D69-BD8F-C4A553AA35FD}">
      <dgm:prSet/>
      <dgm:spPr/>
      <dgm:t>
        <a:bodyPr/>
        <a:lstStyle/>
        <a:p>
          <a:pPr rtl="0"/>
          <a:r>
            <a:rPr lang="en-US" dirty="0" smtClean="0"/>
            <a:t>Example: </a:t>
          </a:r>
          <a:r>
            <a:rPr lang="en-US" dirty="0" smtClean="0"/>
            <a:t>KCU Pin # : </a:t>
          </a:r>
          <a:r>
            <a:rPr lang="en-US" dirty="0" err="1" smtClean="0"/>
            <a:t>nenders</a:t>
          </a:r>
          <a:endParaRPr lang="en-US" dirty="0"/>
        </a:p>
      </dgm:t>
    </dgm:pt>
    <dgm:pt modelId="{B4A5A95C-2455-4FE8-9517-6850393449BA}" type="parTrans" cxnId="{86C7AE03-0379-4C39-A3E8-3CB8CD5797C6}">
      <dgm:prSet/>
      <dgm:spPr/>
      <dgm:t>
        <a:bodyPr/>
        <a:lstStyle/>
        <a:p>
          <a:endParaRPr lang="en-US"/>
        </a:p>
      </dgm:t>
    </dgm:pt>
    <dgm:pt modelId="{AB43E95F-AD9D-4439-8871-C6BDCB166366}" type="sibTrans" cxnId="{86C7AE03-0379-4C39-A3E8-3CB8CD5797C6}">
      <dgm:prSet/>
      <dgm:spPr/>
      <dgm:t>
        <a:bodyPr/>
        <a:lstStyle/>
        <a:p>
          <a:endParaRPr lang="en-US"/>
        </a:p>
      </dgm:t>
    </dgm:pt>
    <dgm:pt modelId="{79B898E5-C1AA-46BC-B5E7-0949B1E981EF}">
      <dgm:prSet/>
      <dgm:spPr/>
      <dgm:t>
        <a:bodyPr/>
        <a:lstStyle/>
        <a:p>
          <a:pPr rtl="0"/>
          <a:r>
            <a:rPr lang="en-US" dirty="0" smtClean="0"/>
            <a:t>This information can also be located on the Online Learning Tab under “Off-Campus Passwords”</a:t>
          </a:r>
          <a:endParaRPr lang="en-US" dirty="0"/>
        </a:p>
      </dgm:t>
    </dgm:pt>
    <dgm:pt modelId="{EE3FCA6F-20C7-4DD1-A401-42E6967A8700}" type="parTrans" cxnId="{BD3C7160-4B60-439C-80EA-61835D13F251}">
      <dgm:prSet/>
      <dgm:spPr/>
      <dgm:t>
        <a:bodyPr/>
        <a:lstStyle/>
        <a:p>
          <a:endParaRPr lang="en-US"/>
        </a:p>
      </dgm:t>
    </dgm:pt>
    <dgm:pt modelId="{F7DB2775-9812-48C9-8205-975BC0C6F668}" type="sibTrans" cxnId="{BD3C7160-4B60-439C-80EA-61835D13F251}">
      <dgm:prSet/>
      <dgm:spPr/>
      <dgm:t>
        <a:bodyPr/>
        <a:lstStyle/>
        <a:p>
          <a:endParaRPr lang="en-US"/>
        </a:p>
      </dgm:t>
    </dgm:pt>
    <dgm:pt modelId="{645E0793-83E1-4723-906F-C26586E33530}" type="pres">
      <dgm:prSet presAssocID="{EB971921-C8C9-4531-A213-E8029FD5EF8B}" presName="Name0" presStyleCnt="0">
        <dgm:presLayoutVars>
          <dgm:dir/>
          <dgm:animLvl val="lvl"/>
          <dgm:resizeHandles val="exact"/>
        </dgm:presLayoutVars>
      </dgm:prSet>
      <dgm:spPr/>
      <dgm:t>
        <a:bodyPr/>
        <a:lstStyle/>
        <a:p>
          <a:endParaRPr lang="en-US"/>
        </a:p>
      </dgm:t>
    </dgm:pt>
    <dgm:pt modelId="{9CBD7FE5-FE06-4851-90C8-C21E371BC06A}" type="pres">
      <dgm:prSet presAssocID="{5AFEFB58-057B-4570-B44F-EBC89725CEB1}" presName="linNode" presStyleCnt="0"/>
      <dgm:spPr/>
    </dgm:pt>
    <dgm:pt modelId="{EE05195A-2723-4076-A9B6-30AAA2F1A11B}" type="pres">
      <dgm:prSet presAssocID="{5AFEFB58-057B-4570-B44F-EBC89725CEB1}" presName="parentText" presStyleLbl="node1" presStyleIdx="0" presStyleCnt="5">
        <dgm:presLayoutVars>
          <dgm:chMax val="1"/>
          <dgm:bulletEnabled val="1"/>
        </dgm:presLayoutVars>
      </dgm:prSet>
      <dgm:spPr/>
      <dgm:t>
        <a:bodyPr/>
        <a:lstStyle/>
        <a:p>
          <a:endParaRPr lang="en-US"/>
        </a:p>
      </dgm:t>
    </dgm:pt>
    <dgm:pt modelId="{6FD5B643-C71D-4610-8920-5987F50C82CF}" type="pres">
      <dgm:prSet presAssocID="{3604B02C-A391-4A96-AFDC-8F2336DC667F}" presName="sp" presStyleCnt="0"/>
      <dgm:spPr/>
    </dgm:pt>
    <dgm:pt modelId="{99CB2772-A16D-436A-AF46-C5F908028270}" type="pres">
      <dgm:prSet presAssocID="{57054037-BABE-44C6-9098-03A0539DCB56}" presName="linNode" presStyleCnt="0"/>
      <dgm:spPr/>
    </dgm:pt>
    <dgm:pt modelId="{9BC720D6-F9E4-4516-80EB-4276F8EF5B93}" type="pres">
      <dgm:prSet presAssocID="{57054037-BABE-44C6-9098-03A0539DCB56}" presName="parentText" presStyleLbl="node1" presStyleIdx="1" presStyleCnt="5">
        <dgm:presLayoutVars>
          <dgm:chMax val="1"/>
          <dgm:bulletEnabled val="1"/>
        </dgm:presLayoutVars>
      </dgm:prSet>
      <dgm:spPr/>
      <dgm:t>
        <a:bodyPr/>
        <a:lstStyle/>
        <a:p>
          <a:endParaRPr lang="en-US"/>
        </a:p>
      </dgm:t>
    </dgm:pt>
    <dgm:pt modelId="{7FB7B497-1D24-4EBD-A7F7-D67E8A3528DB}" type="pres">
      <dgm:prSet presAssocID="{1412C532-125F-47ED-AF24-42FD04358589}" presName="sp" presStyleCnt="0"/>
      <dgm:spPr/>
    </dgm:pt>
    <dgm:pt modelId="{8BAFADBC-DF5A-4485-A878-2D299AAAEAFA}" type="pres">
      <dgm:prSet presAssocID="{E1F00AD4-9CDB-484A-81A4-08841A37C62F}" presName="linNode" presStyleCnt="0"/>
      <dgm:spPr/>
    </dgm:pt>
    <dgm:pt modelId="{3388E149-7381-456F-8B23-DE358DE05D16}" type="pres">
      <dgm:prSet presAssocID="{E1F00AD4-9CDB-484A-81A4-08841A37C62F}" presName="parentText" presStyleLbl="node1" presStyleIdx="2" presStyleCnt="5">
        <dgm:presLayoutVars>
          <dgm:chMax val="1"/>
          <dgm:bulletEnabled val="1"/>
        </dgm:presLayoutVars>
      </dgm:prSet>
      <dgm:spPr/>
      <dgm:t>
        <a:bodyPr/>
        <a:lstStyle/>
        <a:p>
          <a:endParaRPr lang="en-US"/>
        </a:p>
      </dgm:t>
    </dgm:pt>
    <dgm:pt modelId="{F762301A-CB0F-4241-8570-A9E76D45434B}" type="pres">
      <dgm:prSet presAssocID="{E1F00AD4-9CDB-484A-81A4-08841A37C62F}" presName="descendantText" presStyleLbl="alignAccFollowNode1" presStyleIdx="0" presStyleCnt="2">
        <dgm:presLayoutVars>
          <dgm:bulletEnabled val="1"/>
        </dgm:presLayoutVars>
      </dgm:prSet>
      <dgm:spPr/>
      <dgm:t>
        <a:bodyPr/>
        <a:lstStyle/>
        <a:p>
          <a:endParaRPr lang="en-US"/>
        </a:p>
      </dgm:t>
    </dgm:pt>
    <dgm:pt modelId="{0D759DA1-A749-4C4C-9D5E-B8EFD1AF8ADA}" type="pres">
      <dgm:prSet presAssocID="{E203F8CF-2D4B-487E-BEBD-972EAB6C3D49}" presName="sp" presStyleCnt="0"/>
      <dgm:spPr/>
    </dgm:pt>
    <dgm:pt modelId="{2B0D8E98-1FE5-475C-B39D-552E1550DE19}" type="pres">
      <dgm:prSet presAssocID="{23FA5F73-1E9D-4B66-8B59-ACD7C15FF6D9}" presName="linNode" presStyleCnt="0"/>
      <dgm:spPr/>
    </dgm:pt>
    <dgm:pt modelId="{ABCEAAD3-91C9-4402-8F4A-F9302BF9EFD9}" type="pres">
      <dgm:prSet presAssocID="{23FA5F73-1E9D-4B66-8B59-ACD7C15FF6D9}" presName="parentText" presStyleLbl="node1" presStyleIdx="3" presStyleCnt="5">
        <dgm:presLayoutVars>
          <dgm:chMax val="1"/>
          <dgm:bulletEnabled val="1"/>
        </dgm:presLayoutVars>
      </dgm:prSet>
      <dgm:spPr/>
      <dgm:t>
        <a:bodyPr/>
        <a:lstStyle/>
        <a:p>
          <a:endParaRPr lang="en-US"/>
        </a:p>
      </dgm:t>
    </dgm:pt>
    <dgm:pt modelId="{67E49AC9-7187-4CDE-A752-D5C18864BE4A}" type="pres">
      <dgm:prSet presAssocID="{23FA5F73-1E9D-4B66-8B59-ACD7C15FF6D9}" presName="descendantText" presStyleLbl="alignAccFollowNode1" presStyleIdx="1" presStyleCnt="2" custLinFactNeighborY="0">
        <dgm:presLayoutVars>
          <dgm:bulletEnabled val="1"/>
        </dgm:presLayoutVars>
      </dgm:prSet>
      <dgm:spPr/>
      <dgm:t>
        <a:bodyPr/>
        <a:lstStyle/>
        <a:p>
          <a:endParaRPr lang="en-US"/>
        </a:p>
      </dgm:t>
    </dgm:pt>
    <dgm:pt modelId="{F8E15A18-9A91-458C-A163-7BF363EF0388}" type="pres">
      <dgm:prSet presAssocID="{A67DDEA7-1577-4F80-8C24-D367CFFD456F}" presName="sp" presStyleCnt="0"/>
      <dgm:spPr/>
    </dgm:pt>
    <dgm:pt modelId="{693A9135-423F-4B9B-9BCE-47CE66B08998}" type="pres">
      <dgm:prSet presAssocID="{79B898E5-C1AA-46BC-B5E7-0949B1E981EF}" presName="linNode" presStyleCnt="0"/>
      <dgm:spPr/>
    </dgm:pt>
    <dgm:pt modelId="{EAB6097E-062A-4C17-8F36-EFF0A45DCC1D}" type="pres">
      <dgm:prSet presAssocID="{79B898E5-C1AA-46BC-B5E7-0949B1E981EF}" presName="parentText" presStyleLbl="node1" presStyleIdx="4" presStyleCnt="5">
        <dgm:presLayoutVars>
          <dgm:chMax val="1"/>
          <dgm:bulletEnabled val="1"/>
        </dgm:presLayoutVars>
      </dgm:prSet>
      <dgm:spPr/>
      <dgm:t>
        <a:bodyPr/>
        <a:lstStyle/>
        <a:p>
          <a:endParaRPr lang="en-US"/>
        </a:p>
      </dgm:t>
    </dgm:pt>
  </dgm:ptLst>
  <dgm:cxnLst>
    <dgm:cxn modelId="{118E2BAA-6662-431D-847A-A17D2E8878B4}" type="presOf" srcId="{2163C392-195D-4D69-BD8F-C4A553AA35FD}" destId="{67E49AC9-7187-4CDE-A752-D5C18864BE4A}" srcOrd="0" destOrd="0" presId="urn:microsoft.com/office/officeart/2005/8/layout/vList5"/>
    <dgm:cxn modelId="{10525FFB-C2A0-4925-BA23-D28236F26603}" type="presOf" srcId="{79B898E5-C1AA-46BC-B5E7-0949B1E981EF}" destId="{EAB6097E-062A-4C17-8F36-EFF0A45DCC1D}" srcOrd="0" destOrd="0" presId="urn:microsoft.com/office/officeart/2005/8/layout/vList5"/>
    <dgm:cxn modelId="{3CA30A17-1719-4B01-A182-58780DEF5CC1}" srcId="{E1F00AD4-9CDB-484A-81A4-08841A37C62F}" destId="{D5290BDD-F051-436F-9BF7-06FECFAD3A42}" srcOrd="0" destOrd="0" parTransId="{BFF47BF8-BA4B-46D1-BAE2-FFC6D8C5F584}" sibTransId="{18C5F35C-691C-4A67-A853-95FD7A065D84}"/>
    <dgm:cxn modelId="{1D574BB2-57B9-4E22-8106-6A96CA030E03}" srcId="{EB971921-C8C9-4531-A213-E8029FD5EF8B}" destId="{5AFEFB58-057B-4570-B44F-EBC89725CEB1}" srcOrd="0" destOrd="0" parTransId="{FB63CD8E-77CD-4E4D-9E6F-FE6C96B83C14}" sibTransId="{3604B02C-A391-4A96-AFDC-8F2336DC667F}"/>
    <dgm:cxn modelId="{73C216CC-0E4F-4028-94D6-C366D4E7D587}" type="presOf" srcId="{E1F00AD4-9CDB-484A-81A4-08841A37C62F}" destId="{3388E149-7381-456F-8B23-DE358DE05D16}" srcOrd="0" destOrd="0" presId="urn:microsoft.com/office/officeart/2005/8/layout/vList5"/>
    <dgm:cxn modelId="{BD3C7160-4B60-439C-80EA-61835D13F251}" srcId="{EB971921-C8C9-4531-A213-E8029FD5EF8B}" destId="{79B898E5-C1AA-46BC-B5E7-0949B1E981EF}" srcOrd="4" destOrd="0" parTransId="{EE3FCA6F-20C7-4DD1-A401-42E6967A8700}" sibTransId="{F7DB2775-9812-48C9-8205-975BC0C6F668}"/>
    <dgm:cxn modelId="{E8BC2EBA-E4F5-42E1-AC65-C6BD6CC2C42A}" srcId="{EB971921-C8C9-4531-A213-E8029FD5EF8B}" destId="{23FA5F73-1E9D-4B66-8B59-ACD7C15FF6D9}" srcOrd="3" destOrd="0" parTransId="{0540992A-BFA5-4FF0-B0FE-EBA6CF74DFBD}" sibTransId="{A67DDEA7-1577-4F80-8C24-D367CFFD456F}"/>
    <dgm:cxn modelId="{86C7AE03-0379-4C39-A3E8-3CB8CD5797C6}" srcId="{23FA5F73-1E9D-4B66-8B59-ACD7C15FF6D9}" destId="{2163C392-195D-4D69-BD8F-C4A553AA35FD}" srcOrd="0" destOrd="0" parTransId="{B4A5A95C-2455-4FE8-9517-6850393449BA}" sibTransId="{AB43E95F-AD9D-4439-8871-C6BDCB166366}"/>
    <dgm:cxn modelId="{5628E91D-59FA-42D2-9783-163AEC75BCAB}" srcId="{EB971921-C8C9-4531-A213-E8029FD5EF8B}" destId="{57054037-BABE-44C6-9098-03A0539DCB56}" srcOrd="1" destOrd="0" parTransId="{773E9DAD-2529-42AF-8AC4-F85F77BCE293}" sibTransId="{1412C532-125F-47ED-AF24-42FD04358589}"/>
    <dgm:cxn modelId="{69DA1859-D8BA-4273-9685-DC5DD28BDB17}" type="presOf" srcId="{23FA5F73-1E9D-4B66-8B59-ACD7C15FF6D9}" destId="{ABCEAAD3-91C9-4402-8F4A-F9302BF9EFD9}" srcOrd="0" destOrd="0" presId="urn:microsoft.com/office/officeart/2005/8/layout/vList5"/>
    <dgm:cxn modelId="{7A7079F6-A86A-4350-A5F4-714310119ABB}" type="presOf" srcId="{D5290BDD-F051-436F-9BF7-06FECFAD3A42}" destId="{F762301A-CB0F-4241-8570-A9E76D45434B}" srcOrd="0" destOrd="0" presId="urn:microsoft.com/office/officeart/2005/8/layout/vList5"/>
    <dgm:cxn modelId="{EA2D17B6-091D-440C-9BE9-210D32C44784}" type="presOf" srcId="{57054037-BABE-44C6-9098-03A0539DCB56}" destId="{9BC720D6-F9E4-4516-80EB-4276F8EF5B93}" srcOrd="0" destOrd="0" presId="urn:microsoft.com/office/officeart/2005/8/layout/vList5"/>
    <dgm:cxn modelId="{CDEF2845-7ACB-4DE5-972E-6D67665AD56D}" type="presOf" srcId="{5AFEFB58-057B-4570-B44F-EBC89725CEB1}" destId="{EE05195A-2723-4076-A9B6-30AAA2F1A11B}" srcOrd="0" destOrd="0" presId="urn:microsoft.com/office/officeart/2005/8/layout/vList5"/>
    <dgm:cxn modelId="{6C390653-6E1B-4817-9F87-2ECB732F8B68}" srcId="{EB971921-C8C9-4531-A213-E8029FD5EF8B}" destId="{E1F00AD4-9CDB-484A-81A4-08841A37C62F}" srcOrd="2" destOrd="0" parTransId="{12999E2E-4253-475C-A751-CBF945E48DF3}" sibTransId="{E203F8CF-2D4B-487E-BEBD-972EAB6C3D49}"/>
    <dgm:cxn modelId="{45B19BC1-4F92-4B46-86C1-FEA4529AAC85}" type="presOf" srcId="{EB971921-C8C9-4531-A213-E8029FD5EF8B}" destId="{645E0793-83E1-4723-906F-C26586E33530}" srcOrd="0" destOrd="0" presId="urn:microsoft.com/office/officeart/2005/8/layout/vList5"/>
    <dgm:cxn modelId="{22BED170-AB8B-46EC-AFD1-A40035E7E4E6}" type="presParOf" srcId="{645E0793-83E1-4723-906F-C26586E33530}" destId="{9CBD7FE5-FE06-4851-90C8-C21E371BC06A}" srcOrd="0" destOrd="0" presId="urn:microsoft.com/office/officeart/2005/8/layout/vList5"/>
    <dgm:cxn modelId="{CC44D6C8-CC00-4C4B-91F7-E48357CD7957}" type="presParOf" srcId="{9CBD7FE5-FE06-4851-90C8-C21E371BC06A}" destId="{EE05195A-2723-4076-A9B6-30AAA2F1A11B}" srcOrd="0" destOrd="0" presId="urn:microsoft.com/office/officeart/2005/8/layout/vList5"/>
    <dgm:cxn modelId="{7CA92989-B472-413C-8C51-98AB4B941475}" type="presParOf" srcId="{645E0793-83E1-4723-906F-C26586E33530}" destId="{6FD5B643-C71D-4610-8920-5987F50C82CF}" srcOrd="1" destOrd="0" presId="urn:microsoft.com/office/officeart/2005/8/layout/vList5"/>
    <dgm:cxn modelId="{2B4E933B-41C3-4719-9205-3455B3AC6F1F}" type="presParOf" srcId="{645E0793-83E1-4723-906F-C26586E33530}" destId="{99CB2772-A16D-436A-AF46-C5F908028270}" srcOrd="2" destOrd="0" presId="urn:microsoft.com/office/officeart/2005/8/layout/vList5"/>
    <dgm:cxn modelId="{57144129-064E-47EA-9103-CB451054599F}" type="presParOf" srcId="{99CB2772-A16D-436A-AF46-C5F908028270}" destId="{9BC720D6-F9E4-4516-80EB-4276F8EF5B93}" srcOrd="0" destOrd="0" presId="urn:microsoft.com/office/officeart/2005/8/layout/vList5"/>
    <dgm:cxn modelId="{4D042E3C-0296-47E3-9570-82F094478FBD}" type="presParOf" srcId="{645E0793-83E1-4723-906F-C26586E33530}" destId="{7FB7B497-1D24-4EBD-A7F7-D67E8A3528DB}" srcOrd="3" destOrd="0" presId="urn:microsoft.com/office/officeart/2005/8/layout/vList5"/>
    <dgm:cxn modelId="{41B94A4E-8C3D-4FF6-9BD9-06A9CD53068C}" type="presParOf" srcId="{645E0793-83E1-4723-906F-C26586E33530}" destId="{8BAFADBC-DF5A-4485-A878-2D299AAAEAFA}" srcOrd="4" destOrd="0" presId="urn:microsoft.com/office/officeart/2005/8/layout/vList5"/>
    <dgm:cxn modelId="{6012FE6E-6663-46B9-ABFB-3B4D044A8164}" type="presParOf" srcId="{8BAFADBC-DF5A-4485-A878-2D299AAAEAFA}" destId="{3388E149-7381-456F-8B23-DE358DE05D16}" srcOrd="0" destOrd="0" presId="urn:microsoft.com/office/officeart/2005/8/layout/vList5"/>
    <dgm:cxn modelId="{80F9F28C-C76A-43A3-8EF7-48A45B425D9B}" type="presParOf" srcId="{8BAFADBC-DF5A-4485-A878-2D299AAAEAFA}" destId="{F762301A-CB0F-4241-8570-A9E76D45434B}" srcOrd="1" destOrd="0" presId="urn:microsoft.com/office/officeart/2005/8/layout/vList5"/>
    <dgm:cxn modelId="{07263573-9C3D-4F46-B1D7-A030CD423A3D}" type="presParOf" srcId="{645E0793-83E1-4723-906F-C26586E33530}" destId="{0D759DA1-A749-4C4C-9D5E-B8EFD1AF8ADA}" srcOrd="5" destOrd="0" presId="urn:microsoft.com/office/officeart/2005/8/layout/vList5"/>
    <dgm:cxn modelId="{E64662D7-3065-4165-962F-911270A903A4}" type="presParOf" srcId="{645E0793-83E1-4723-906F-C26586E33530}" destId="{2B0D8E98-1FE5-475C-B39D-552E1550DE19}" srcOrd="6" destOrd="0" presId="urn:microsoft.com/office/officeart/2005/8/layout/vList5"/>
    <dgm:cxn modelId="{145AFA5A-94B1-4186-9E7D-79A142399AD7}" type="presParOf" srcId="{2B0D8E98-1FE5-475C-B39D-552E1550DE19}" destId="{ABCEAAD3-91C9-4402-8F4A-F9302BF9EFD9}" srcOrd="0" destOrd="0" presId="urn:microsoft.com/office/officeart/2005/8/layout/vList5"/>
    <dgm:cxn modelId="{D6AF0006-6821-428F-9A21-B5032B61D339}" type="presParOf" srcId="{2B0D8E98-1FE5-475C-B39D-552E1550DE19}" destId="{67E49AC9-7187-4CDE-A752-D5C18864BE4A}" srcOrd="1" destOrd="0" presId="urn:microsoft.com/office/officeart/2005/8/layout/vList5"/>
    <dgm:cxn modelId="{88660781-6349-48E2-92A9-EFAA458ABD64}" type="presParOf" srcId="{645E0793-83E1-4723-906F-C26586E33530}" destId="{F8E15A18-9A91-458C-A163-7BF363EF0388}" srcOrd="7" destOrd="0" presId="urn:microsoft.com/office/officeart/2005/8/layout/vList5"/>
    <dgm:cxn modelId="{430A80C5-FD18-4626-8FB8-30A0650C5AFF}" type="presParOf" srcId="{645E0793-83E1-4723-906F-C26586E33530}" destId="{693A9135-423F-4B9B-9BCE-47CE66B08998}" srcOrd="8" destOrd="0" presId="urn:microsoft.com/office/officeart/2005/8/layout/vList5"/>
    <dgm:cxn modelId="{1FAA5019-CA92-4555-BD52-308EB4B29851}" type="presParOf" srcId="{693A9135-423F-4B9B-9BCE-47CE66B08998}" destId="{EAB6097E-062A-4C17-8F36-EFF0A45DCC1D}"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4F30FC-05D3-47F0-A205-009370A3D04E}" type="doc">
      <dgm:prSet loTypeId="urn:microsoft.com/office/officeart/2005/8/layout/default" loCatId="list" qsTypeId="urn:microsoft.com/office/officeart/2005/8/quickstyle/simple1" qsCatId="simple" csTypeId="urn:microsoft.com/office/officeart/2005/8/colors/accent1_1" csCatId="accent1" phldr="1"/>
      <dgm:spPr/>
      <dgm:t>
        <a:bodyPr/>
        <a:lstStyle/>
        <a:p>
          <a:endParaRPr lang="en-US"/>
        </a:p>
      </dgm:t>
    </dgm:pt>
    <dgm:pt modelId="{E646646F-F2BA-48FA-98AF-74D3C43F5DA7}">
      <dgm:prSet custT="1"/>
      <dgm:spPr/>
      <dgm:t>
        <a:bodyPr/>
        <a:lstStyle/>
        <a:p>
          <a:pPr rtl="0"/>
          <a:r>
            <a:rPr lang="en-US" sz="2400" dirty="0" smtClean="0">
              <a:latin typeface="Tahoma" pitchFamily="34" charset="0"/>
              <a:cs typeface="Tahoma" pitchFamily="34" charset="0"/>
            </a:rPr>
            <a:t>Under the Online Learning Tab you will also find a page titled “Tutorials”.</a:t>
          </a:r>
          <a:endParaRPr lang="en-US" sz="2400" dirty="0">
            <a:latin typeface="Tahoma" pitchFamily="34" charset="0"/>
            <a:cs typeface="Tahoma" pitchFamily="34" charset="0"/>
          </a:endParaRPr>
        </a:p>
      </dgm:t>
    </dgm:pt>
    <dgm:pt modelId="{5F380BA9-E0FA-4686-A707-6794EE69E7CB}" type="parTrans" cxnId="{CFE2E436-904A-425E-9596-9ABF4584C4B0}">
      <dgm:prSet/>
      <dgm:spPr/>
      <dgm:t>
        <a:bodyPr/>
        <a:lstStyle/>
        <a:p>
          <a:endParaRPr lang="en-US"/>
        </a:p>
      </dgm:t>
    </dgm:pt>
    <dgm:pt modelId="{6D4521EB-896F-4B62-928D-882A9B142E92}" type="sibTrans" cxnId="{CFE2E436-904A-425E-9596-9ABF4584C4B0}">
      <dgm:prSet/>
      <dgm:spPr/>
      <dgm:t>
        <a:bodyPr/>
        <a:lstStyle/>
        <a:p>
          <a:endParaRPr lang="en-US"/>
        </a:p>
      </dgm:t>
    </dgm:pt>
    <dgm:pt modelId="{C8AFD5D6-94CF-4F29-9416-A268A483194F}">
      <dgm:prSet custT="1"/>
      <dgm:spPr/>
      <dgm:t>
        <a:bodyPr/>
        <a:lstStyle/>
        <a:p>
          <a:pPr rtl="0"/>
          <a:r>
            <a:rPr lang="en-US" sz="2400" dirty="0" smtClean="0">
              <a:latin typeface="Tahoma" pitchFamily="34" charset="0"/>
              <a:cs typeface="Tahoma" pitchFamily="34" charset="0"/>
            </a:rPr>
            <a:t>These tutorials are You Tube videos to help you search for, retrieve, and organize your research information.</a:t>
          </a:r>
          <a:endParaRPr lang="en-US" sz="2400" dirty="0">
            <a:latin typeface="Tahoma" pitchFamily="34" charset="0"/>
            <a:cs typeface="Tahoma" pitchFamily="34" charset="0"/>
          </a:endParaRPr>
        </a:p>
      </dgm:t>
    </dgm:pt>
    <dgm:pt modelId="{AC40470D-CCB2-493E-92C8-9962F8A8BFAF}" type="parTrans" cxnId="{FD489188-BBBD-4654-BFB5-8BCC356E8596}">
      <dgm:prSet/>
      <dgm:spPr/>
      <dgm:t>
        <a:bodyPr/>
        <a:lstStyle/>
        <a:p>
          <a:endParaRPr lang="en-US"/>
        </a:p>
      </dgm:t>
    </dgm:pt>
    <dgm:pt modelId="{B11C1592-1BD0-4B65-A3D0-1696D551EB17}" type="sibTrans" cxnId="{FD489188-BBBD-4654-BFB5-8BCC356E8596}">
      <dgm:prSet/>
      <dgm:spPr/>
      <dgm:t>
        <a:bodyPr/>
        <a:lstStyle/>
        <a:p>
          <a:endParaRPr lang="en-US"/>
        </a:p>
      </dgm:t>
    </dgm:pt>
    <dgm:pt modelId="{5846A4C2-5901-4E34-BD45-E75A297314E2}">
      <dgm:prSet custT="1"/>
      <dgm:spPr/>
      <dgm:t>
        <a:bodyPr/>
        <a:lstStyle/>
        <a:p>
          <a:pPr rtl="0"/>
          <a:r>
            <a:rPr lang="en-US" sz="2400" dirty="0" smtClean="0">
              <a:latin typeface="Tahoma" pitchFamily="34" charset="0"/>
              <a:cs typeface="Tahoma" pitchFamily="34" charset="0"/>
            </a:rPr>
            <a:t>These videos are about the EBSCO platform but will give you a general idea of how to search for articles</a:t>
          </a:r>
          <a:endParaRPr lang="en-US" sz="2400" dirty="0">
            <a:latin typeface="Tahoma" pitchFamily="34" charset="0"/>
            <a:cs typeface="Tahoma" pitchFamily="34" charset="0"/>
          </a:endParaRPr>
        </a:p>
      </dgm:t>
    </dgm:pt>
    <dgm:pt modelId="{01C5DE3E-15A7-4994-9ED9-A76FEEFC1DA8}" type="parTrans" cxnId="{537BF3F4-86D2-4035-A87C-AD80FA3E1CC6}">
      <dgm:prSet/>
      <dgm:spPr/>
      <dgm:t>
        <a:bodyPr/>
        <a:lstStyle/>
        <a:p>
          <a:endParaRPr lang="en-US"/>
        </a:p>
      </dgm:t>
    </dgm:pt>
    <dgm:pt modelId="{18DA270F-7729-4178-9F27-78A1C2C98785}" type="sibTrans" cxnId="{537BF3F4-86D2-4035-A87C-AD80FA3E1CC6}">
      <dgm:prSet/>
      <dgm:spPr/>
      <dgm:t>
        <a:bodyPr/>
        <a:lstStyle/>
        <a:p>
          <a:endParaRPr lang="en-US"/>
        </a:p>
      </dgm:t>
    </dgm:pt>
    <dgm:pt modelId="{50AF06CC-BCEE-42D5-8F19-1CF7EE75AA39}">
      <dgm:prSet custT="1"/>
      <dgm:spPr/>
      <dgm:t>
        <a:bodyPr/>
        <a:lstStyle/>
        <a:p>
          <a:pPr rtl="0"/>
          <a:r>
            <a:rPr lang="en-US" sz="2400" dirty="0" smtClean="0">
              <a:latin typeface="Tahoma" pitchFamily="34" charset="0"/>
              <a:cs typeface="Tahoma" pitchFamily="34" charset="0"/>
            </a:rPr>
            <a:t>You will also find tutorials that are on specific Nursing databases.  These will help you to find articles in your target areas.</a:t>
          </a:r>
          <a:endParaRPr lang="en-US" sz="2400" dirty="0">
            <a:latin typeface="Tahoma" pitchFamily="34" charset="0"/>
            <a:cs typeface="Tahoma" pitchFamily="34" charset="0"/>
          </a:endParaRPr>
        </a:p>
      </dgm:t>
    </dgm:pt>
    <dgm:pt modelId="{13CAF74F-C237-49D5-BA93-4DD28BAD255A}" type="parTrans" cxnId="{35F14DA7-EE05-41E4-9887-04CC897D66A9}">
      <dgm:prSet/>
      <dgm:spPr/>
      <dgm:t>
        <a:bodyPr/>
        <a:lstStyle/>
        <a:p>
          <a:endParaRPr lang="en-US"/>
        </a:p>
      </dgm:t>
    </dgm:pt>
    <dgm:pt modelId="{F03A88A2-9032-4A6F-BF51-0CC09A6A0B27}" type="sibTrans" cxnId="{35F14DA7-EE05-41E4-9887-04CC897D66A9}">
      <dgm:prSet/>
      <dgm:spPr/>
      <dgm:t>
        <a:bodyPr/>
        <a:lstStyle/>
        <a:p>
          <a:endParaRPr lang="en-US"/>
        </a:p>
      </dgm:t>
    </dgm:pt>
    <dgm:pt modelId="{CF833206-DF5E-452E-A83F-E834365627FB}" type="pres">
      <dgm:prSet presAssocID="{CB4F30FC-05D3-47F0-A205-009370A3D04E}" presName="diagram" presStyleCnt="0">
        <dgm:presLayoutVars>
          <dgm:dir/>
          <dgm:resizeHandles val="exact"/>
        </dgm:presLayoutVars>
      </dgm:prSet>
      <dgm:spPr/>
      <dgm:t>
        <a:bodyPr/>
        <a:lstStyle/>
        <a:p>
          <a:endParaRPr lang="en-US"/>
        </a:p>
      </dgm:t>
    </dgm:pt>
    <dgm:pt modelId="{196E85AC-1997-418F-8986-CEB0E1F6B3C3}" type="pres">
      <dgm:prSet presAssocID="{E646646F-F2BA-48FA-98AF-74D3C43F5DA7}" presName="node" presStyleLbl="node1" presStyleIdx="0" presStyleCnt="4">
        <dgm:presLayoutVars>
          <dgm:bulletEnabled val="1"/>
        </dgm:presLayoutVars>
      </dgm:prSet>
      <dgm:spPr/>
      <dgm:t>
        <a:bodyPr/>
        <a:lstStyle/>
        <a:p>
          <a:endParaRPr lang="en-US"/>
        </a:p>
      </dgm:t>
    </dgm:pt>
    <dgm:pt modelId="{63FE4E9A-E190-447B-B14B-4767C89AB2B0}" type="pres">
      <dgm:prSet presAssocID="{6D4521EB-896F-4B62-928D-882A9B142E92}" presName="sibTrans" presStyleCnt="0"/>
      <dgm:spPr/>
    </dgm:pt>
    <dgm:pt modelId="{A3ECDD2C-BA2E-4DE1-B3A9-B81CDD98B1F6}" type="pres">
      <dgm:prSet presAssocID="{C8AFD5D6-94CF-4F29-9416-A268A483194F}" presName="node" presStyleLbl="node1" presStyleIdx="1" presStyleCnt="4">
        <dgm:presLayoutVars>
          <dgm:bulletEnabled val="1"/>
        </dgm:presLayoutVars>
      </dgm:prSet>
      <dgm:spPr/>
      <dgm:t>
        <a:bodyPr/>
        <a:lstStyle/>
        <a:p>
          <a:endParaRPr lang="en-US"/>
        </a:p>
      </dgm:t>
    </dgm:pt>
    <dgm:pt modelId="{AE44B5A3-3692-4AD9-9DD5-F9C384FB9978}" type="pres">
      <dgm:prSet presAssocID="{B11C1592-1BD0-4B65-A3D0-1696D551EB17}" presName="sibTrans" presStyleCnt="0"/>
      <dgm:spPr/>
    </dgm:pt>
    <dgm:pt modelId="{A0787180-5F4E-41DB-8657-DB333C26F029}" type="pres">
      <dgm:prSet presAssocID="{5846A4C2-5901-4E34-BD45-E75A297314E2}" presName="node" presStyleLbl="node1" presStyleIdx="2" presStyleCnt="4">
        <dgm:presLayoutVars>
          <dgm:bulletEnabled val="1"/>
        </dgm:presLayoutVars>
      </dgm:prSet>
      <dgm:spPr/>
      <dgm:t>
        <a:bodyPr/>
        <a:lstStyle/>
        <a:p>
          <a:endParaRPr lang="en-US"/>
        </a:p>
      </dgm:t>
    </dgm:pt>
    <dgm:pt modelId="{0BC1011C-28C8-4261-80A3-2809D1B01524}" type="pres">
      <dgm:prSet presAssocID="{18DA270F-7729-4178-9F27-78A1C2C98785}" presName="sibTrans" presStyleCnt="0"/>
      <dgm:spPr/>
    </dgm:pt>
    <dgm:pt modelId="{33462DD3-EC3C-459F-BA1D-AE53AFEE60AD}" type="pres">
      <dgm:prSet presAssocID="{50AF06CC-BCEE-42D5-8F19-1CF7EE75AA39}" presName="node" presStyleLbl="node1" presStyleIdx="3" presStyleCnt="4">
        <dgm:presLayoutVars>
          <dgm:bulletEnabled val="1"/>
        </dgm:presLayoutVars>
      </dgm:prSet>
      <dgm:spPr/>
      <dgm:t>
        <a:bodyPr/>
        <a:lstStyle/>
        <a:p>
          <a:endParaRPr lang="en-US"/>
        </a:p>
      </dgm:t>
    </dgm:pt>
  </dgm:ptLst>
  <dgm:cxnLst>
    <dgm:cxn modelId="{CFE2E436-904A-425E-9596-9ABF4584C4B0}" srcId="{CB4F30FC-05D3-47F0-A205-009370A3D04E}" destId="{E646646F-F2BA-48FA-98AF-74D3C43F5DA7}" srcOrd="0" destOrd="0" parTransId="{5F380BA9-E0FA-4686-A707-6794EE69E7CB}" sibTransId="{6D4521EB-896F-4B62-928D-882A9B142E92}"/>
    <dgm:cxn modelId="{EC48F83C-24BB-49B6-8287-91D9D7442472}" type="presOf" srcId="{5846A4C2-5901-4E34-BD45-E75A297314E2}" destId="{A0787180-5F4E-41DB-8657-DB333C26F029}" srcOrd="0" destOrd="0" presId="urn:microsoft.com/office/officeart/2005/8/layout/default"/>
    <dgm:cxn modelId="{FD489188-BBBD-4654-BFB5-8BCC356E8596}" srcId="{CB4F30FC-05D3-47F0-A205-009370A3D04E}" destId="{C8AFD5D6-94CF-4F29-9416-A268A483194F}" srcOrd="1" destOrd="0" parTransId="{AC40470D-CCB2-493E-92C8-9962F8A8BFAF}" sibTransId="{B11C1592-1BD0-4B65-A3D0-1696D551EB17}"/>
    <dgm:cxn modelId="{B409B207-B2B5-496E-BBB9-00C7B8FB710A}" type="presOf" srcId="{CB4F30FC-05D3-47F0-A205-009370A3D04E}" destId="{CF833206-DF5E-452E-A83F-E834365627FB}" srcOrd="0" destOrd="0" presId="urn:microsoft.com/office/officeart/2005/8/layout/default"/>
    <dgm:cxn modelId="{3D1D1147-B139-4AB5-B838-243FE5CEFBF8}" type="presOf" srcId="{50AF06CC-BCEE-42D5-8F19-1CF7EE75AA39}" destId="{33462DD3-EC3C-459F-BA1D-AE53AFEE60AD}" srcOrd="0" destOrd="0" presId="urn:microsoft.com/office/officeart/2005/8/layout/default"/>
    <dgm:cxn modelId="{35F14DA7-EE05-41E4-9887-04CC897D66A9}" srcId="{CB4F30FC-05D3-47F0-A205-009370A3D04E}" destId="{50AF06CC-BCEE-42D5-8F19-1CF7EE75AA39}" srcOrd="3" destOrd="0" parTransId="{13CAF74F-C237-49D5-BA93-4DD28BAD255A}" sibTransId="{F03A88A2-9032-4A6F-BF51-0CC09A6A0B27}"/>
    <dgm:cxn modelId="{537BF3F4-86D2-4035-A87C-AD80FA3E1CC6}" srcId="{CB4F30FC-05D3-47F0-A205-009370A3D04E}" destId="{5846A4C2-5901-4E34-BD45-E75A297314E2}" srcOrd="2" destOrd="0" parTransId="{01C5DE3E-15A7-4994-9ED9-A76FEEFC1DA8}" sibTransId="{18DA270F-7729-4178-9F27-78A1C2C98785}"/>
    <dgm:cxn modelId="{88F5B079-069D-4285-85C6-3DD45C24D8CB}" type="presOf" srcId="{C8AFD5D6-94CF-4F29-9416-A268A483194F}" destId="{A3ECDD2C-BA2E-4DE1-B3A9-B81CDD98B1F6}" srcOrd="0" destOrd="0" presId="urn:microsoft.com/office/officeart/2005/8/layout/default"/>
    <dgm:cxn modelId="{8CB32AB8-031F-4D83-A55B-120CF5679520}" type="presOf" srcId="{E646646F-F2BA-48FA-98AF-74D3C43F5DA7}" destId="{196E85AC-1997-418F-8986-CEB0E1F6B3C3}" srcOrd="0" destOrd="0" presId="urn:microsoft.com/office/officeart/2005/8/layout/default"/>
    <dgm:cxn modelId="{8D3FC147-2E2D-43CD-91D2-C4AB0D94182C}" type="presParOf" srcId="{CF833206-DF5E-452E-A83F-E834365627FB}" destId="{196E85AC-1997-418F-8986-CEB0E1F6B3C3}" srcOrd="0" destOrd="0" presId="urn:microsoft.com/office/officeart/2005/8/layout/default"/>
    <dgm:cxn modelId="{A58F3FF6-A76F-4CCB-9BB6-D7A299AB11AC}" type="presParOf" srcId="{CF833206-DF5E-452E-A83F-E834365627FB}" destId="{63FE4E9A-E190-447B-B14B-4767C89AB2B0}" srcOrd="1" destOrd="0" presId="urn:microsoft.com/office/officeart/2005/8/layout/default"/>
    <dgm:cxn modelId="{B99E4727-F58D-4538-8619-E0909FF6965C}" type="presParOf" srcId="{CF833206-DF5E-452E-A83F-E834365627FB}" destId="{A3ECDD2C-BA2E-4DE1-B3A9-B81CDD98B1F6}" srcOrd="2" destOrd="0" presId="urn:microsoft.com/office/officeart/2005/8/layout/default"/>
    <dgm:cxn modelId="{32379BDC-EE57-4A08-96CF-361D5360AB00}" type="presParOf" srcId="{CF833206-DF5E-452E-A83F-E834365627FB}" destId="{AE44B5A3-3692-4AD9-9DD5-F9C384FB9978}" srcOrd="3" destOrd="0" presId="urn:microsoft.com/office/officeart/2005/8/layout/default"/>
    <dgm:cxn modelId="{F2A32985-4365-4DB4-AEA0-562A82601EE0}" type="presParOf" srcId="{CF833206-DF5E-452E-A83F-E834365627FB}" destId="{A0787180-5F4E-41DB-8657-DB333C26F029}" srcOrd="4" destOrd="0" presId="urn:microsoft.com/office/officeart/2005/8/layout/default"/>
    <dgm:cxn modelId="{C8BCC79F-39FE-49D4-99E3-1C18CB9B8A8A}" type="presParOf" srcId="{CF833206-DF5E-452E-A83F-E834365627FB}" destId="{0BC1011C-28C8-4261-80A3-2809D1B01524}" srcOrd="5" destOrd="0" presId="urn:microsoft.com/office/officeart/2005/8/layout/default"/>
    <dgm:cxn modelId="{3E5F9C5C-BED6-4B0F-8022-D75C260AF283}" type="presParOf" srcId="{CF833206-DF5E-452E-A83F-E834365627FB}" destId="{33462DD3-EC3C-459F-BA1D-AE53AFEE60A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E48BA8-D902-4E63-BD5F-29F21AC5F4D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59B1F693-CB06-410E-A794-3282D0AFF5A8}">
      <dgm:prSet/>
      <dgm:spPr/>
      <dgm:t>
        <a:bodyPr/>
        <a:lstStyle/>
        <a:p>
          <a:pPr rtl="0"/>
          <a:r>
            <a:rPr lang="en-US" dirty="0" smtClean="0"/>
            <a:t>To locate articles in a database, topic terms are typed into the search box(es).</a:t>
          </a:r>
          <a:endParaRPr lang="en-US" dirty="0"/>
        </a:p>
      </dgm:t>
    </dgm:pt>
    <dgm:pt modelId="{301657CB-B357-48A3-B136-A0EF0161D651}" type="parTrans" cxnId="{074D589D-F050-43AC-AED0-55F17CF4EE6F}">
      <dgm:prSet/>
      <dgm:spPr/>
      <dgm:t>
        <a:bodyPr/>
        <a:lstStyle/>
        <a:p>
          <a:endParaRPr lang="en-US"/>
        </a:p>
      </dgm:t>
    </dgm:pt>
    <dgm:pt modelId="{D4FA9AB3-FE81-4323-A6CE-DD4760DA3D8E}" type="sibTrans" cxnId="{074D589D-F050-43AC-AED0-55F17CF4EE6F}">
      <dgm:prSet/>
      <dgm:spPr/>
      <dgm:t>
        <a:bodyPr/>
        <a:lstStyle/>
        <a:p>
          <a:endParaRPr lang="en-US"/>
        </a:p>
      </dgm:t>
    </dgm:pt>
    <dgm:pt modelId="{3DA68F94-141C-42AE-8496-9DF026BA0807}">
      <dgm:prSet/>
      <dgm:spPr/>
      <dgm:t>
        <a:bodyPr/>
        <a:lstStyle/>
        <a:p>
          <a:pPr rtl="0"/>
          <a:r>
            <a:rPr lang="en-US" dirty="0" smtClean="0"/>
            <a:t>A completed search will yield a list of articles that pertain to the subject.</a:t>
          </a:r>
          <a:endParaRPr lang="en-US" dirty="0"/>
        </a:p>
      </dgm:t>
    </dgm:pt>
    <dgm:pt modelId="{E14A82A6-F795-4D35-AA6F-BB05F39E9493}" type="parTrans" cxnId="{B0C5CF5F-3E78-45C3-B02C-08F15CB6BD84}">
      <dgm:prSet/>
      <dgm:spPr/>
      <dgm:t>
        <a:bodyPr/>
        <a:lstStyle/>
        <a:p>
          <a:endParaRPr lang="en-US"/>
        </a:p>
      </dgm:t>
    </dgm:pt>
    <dgm:pt modelId="{1D91847B-E9EA-4198-9FFE-32F92B9E834F}" type="sibTrans" cxnId="{B0C5CF5F-3E78-45C3-B02C-08F15CB6BD84}">
      <dgm:prSet/>
      <dgm:spPr/>
      <dgm:t>
        <a:bodyPr/>
        <a:lstStyle/>
        <a:p>
          <a:endParaRPr lang="en-US"/>
        </a:p>
      </dgm:t>
    </dgm:pt>
    <dgm:pt modelId="{10CB286B-732E-4B44-BB7E-8238A79D2592}" type="pres">
      <dgm:prSet presAssocID="{13E48BA8-D902-4E63-BD5F-29F21AC5F4D7}" presName="Name0" presStyleCnt="0">
        <dgm:presLayoutVars>
          <dgm:dir/>
          <dgm:animLvl val="lvl"/>
          <dgm:resizeHandles val="exact"/>
        </dgm:presLayoutVars>
      </dgm:prSet>
      <dgm:spPr/>
      <dgm:t>
        <a:bodyPr/>
        <a:lstStyle/>
        <a:p>
          <a:endParaRPr lang="en-US"/>
        </a:p>
      </dgm:t>
    </dgm:pt>
    <dgm:pt modelId="{7429854B-C401-4B03-969C-1185C5BDEE0F}" type="pres">
      <dgm:prSet presAssocID="{3DA68F94-141C-42AE-8496-9DF026BA0807}" presName="boxAndChildren" presStyleCnt="0"/>
      <dgm:spPr/>
    </dgm:pt>
    <dgm:pt modelId="{8C4D07C1-4912-4D4D-B833-F7ECA73C5C02}" type="pres">
      <dgm:prSet presAssocID="{3DA68F94-141C-42AE-8496-9DF026BA0807}" presName="parentTextBox" presStyleLbl="node1" presStyleIdx="0" presStyleCnt="2"/>
      <dgm:spPr/>
      <dgm:t>
        <a:bodyPr/>
        <a:lstStyle/>
        <a:p>
          <a:endParaRPr lang="en-US"/>
        </a:p>
      </dgm:t>
    </dgm:pt>
    <dgm:pt modelId="{CD20A6CE-F6EE-4442-B611-D5A4957F626F}" type="pres">
      <dgm:prSet presAssocID="{D4FA9AB3-FE81-4323-A6CE-DD4760DA3D8E}" presName="sp" presStyleCnt="0"/>
      <dgm:spPr/>
    </dgm:pt>
    <dgm:pt modelId="{EECEAD01-8048-438C-B82A-10BEAE57859B}" type="pres">
      <dgm:prSet presAssocID="{59B1F693-CB06-410E-A794-3282D0AFF5A8}" presName="arrowAndChildren" presStyleCnt="0"/>
      <dgm:spPr/>
    </dgm:pt>
    <dgm:pt modelId="{D27DAF27-4C36-4F6D-973B-5D135908228C}" type="pres">
      <dgm:prSet presAssocID="{59B1F693-CB06-410E-A794-3282D0AFF5A8}" presName="parentTextArrow" presStyleLbl="node1" presStyleIdx="1" presStyleCnt="2"/>
      <dgm:spPr/>
      <dgm:t>
        <a:bodyPr/>
        <a:lstStyle/>
        <a:p>
          <a:endParaRPr lang="en-US"/>
        </a:p>
      </dgm:t>
    </dgm:pt>
  </dgm:ptLst>
  <dgm:cxnLst>
    <dgm:cxn modelId="{B0C5CF5F-3E78-45C3-B02C-08F15CB6BD84}" srcId="{13E48BA8-D902-4E63-BD5F-29F21AC5F4D7}" destId="{3DA68F94-141C-42AE-8496-9DF026BA0807}" srcOrd="1" destOrd="0" parTransId="{E14A82A6-F795-4D35-AA6F-BB05F39E9493}" sibTransId="{1D91847B-E9EA-4198-9FFE-32F92B9E834F}"/>
    <dgm:cxn modelId="{074D589D-F050-43AC-AED0-55F17CF4EE6F}" srcId="{13E48BA8-D902-4E63-BD5F-29F21AC5F4D7}" destId="{59B1F693-CB06-410E-A794-3282D0AFF5A8}" srcOrd="0" destOrd="0" parTransId="{301657CB-B357-48A3-B136-A0EF0161D651}" sibTransId="{D4FA9AB3-FE81-4323-A6CE-DD4760DA3D8E}"/>
    <dgm:cxn modelId="{94CAC970-6062-4899-9741-2D6FDCE4BB96}" type="presOf" srcId="{3DA68F94-141C-42AE-8496-9DF026BA0807}" destId="{8C4D07C1-4912-4D4D-B833-F7ECA73C5C02}" srcOrd="0" destOrd="0" presId="urn:microsoft.com/office/officeart/2005/8/layout/process4"/>
    <dgm:cxn modelId="{712FE01D-9716-4E31-A3EB-8E7FCEACE3E4}" type="presOf" srcId="{13E48BA8-D902-4E63-BD5F-29F21AC5F4D7}" destId="{10CB286B-732E-4B44-BB7E-8238A79D2592}" srcOrd="0" destOrd="0" presId="urn:microsoft.com/office/officeart/2005/8/layout/process4"/>
    <dgm:cxn modelId="{D91F71B2-F731-4350-ADEC-22BC2D6EB51A}" type="presOf" srcId="{59B1F693-CB06-410E-A794-3282D0AFF5A8}" destId="{D27DAF27-4C36-4F6D-973B-5D135908228C}" srcOrd="0" destOrd="0" presId="urn:microsoft.com/office/officeart/2005/8/layout/process4"/>
    <dgm:cxn modelId="{3788FC43-BA95-48F2-901B-04D8B78AC226}" type="presParOf" srcId="{10CB286B-732E-4B44-BB7E-8238A79D2592}" destId="{7429854B-C401-4B03-969C-1185C5BDEE0F}" srcOrd="0" destOrd="0" presId="urn:microsoft.com/office/officeart/2005/8/layout/process4"/>
    <dgm:cxn modelId="{A27508DF-39F6-4CD2-84B3-3AA4A0433F68}" type="presParOf" srcId="{7429854B-C401-4B03-969C-1185C5BDEE0F}" destId="{8C4D07C1-4912-4D4D-B833-F7ECA73C5C02}" srcOrd="0" destOrd="0" presId="urn:microsoft.com/office/officeart/2005/8/layout/process4"/>
    <dgm:cxn modelId="{AFCC5FCF-CC28-4D34-A4F6-B3694F790D3D}" type="presParOf" srcId="{10CB286B-732E-4B44-BB7E-8238A79D2592}" destId="{CD20A6CE-F6EE-4442-B611-D5A4957F626F}" srcOrd="1" destOrd="0" presId="urn:microsoft.com/office/officeart/2005/8/layout/process4"/>
    <dgm:cxn modelId="{7F2A97EE-AB48-4CD5-9622-FA4A93BCFCD9}" type="presParOf" srcId="{10CB286B-732E-4B44-BB7E-8238A79D2592}" destId="{EECEAD01-8048-438C-B82A-10BEAE57859B}" srcOrd="2" destOrd="0" presId="urn:microsoft.com/office/officeart/2005/8/layout/process4"/>
    <dgm:cxn modelId="{314B3429-94D5-4019-BE3F-DE8C2BD5D4D3}" type="presParOf" srcId="{EECEAD01-8048-438C-B82A-10BEAE57859B}" destId="{D27DAF27-4C36-4F6D-973B-5D135908228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0D3133-48AD-4533-BEE0-D7254DEFC33D}" type="doc">
      <dgm:prSet loTypeId="urn:microsoft.com/office/officeart/2005/8/layout/process4" loCatId="list" qsTypeId="urn:microsoft.com/office/officeart/2005/8/quickstyle/simple1" qsCatId="simple" csTypeId="urn:microsoft.com/office/officeart/2005/8/colors/accent1_2" csCatId="accent1"/>
      <dgm:spPr/>
      <dgm:t>
        <a:bodyPr/>
        <a:lstStyle/>
        <a:p>
          <a:endParaRPr lang="en-US"/>
        </a:p>
      </dgm:t>
    </dgm:pt>
    <dgm:pt modelId="{74EB7250-E79C-4E14-86FF-07B7373656CA}">
      <dgm:prSet/>
      <dgm:spPr/>
      <dgm:t>
        <a:bodyPr/>
        <a:lstStyle/>
        <a:p>
          <a:pPr rtl="0"/>
          <a:r>
            <a:rPr lang="en-US" dirty="0" smtClean="0"/>
            <a:t>A session is the continuous time that you are searching within  databases.</a:t>
          </a:r>
          <a:endParaRPr lang="en-US" dirty="0"/>
        </a:p>
      </dgm:t>
    </dgm:pt>
    <dgm:pt modelId="{C08832F5-1405-40E1-9ECA-F0DC69923382}" type="parTrans" cxnId="{8BFB288D-627A-4E83-AB71-4F8D7371B648}">
      <dgm:prSet/>
      <dgm:spPr/>
      <dgm:t>
        <a:bodyPr/>
        <a:lstStyle/>
        <a:p>
          <a:endParaRPr lang="en-US"/>
        </a:p>
      </dgm:t>
    </dgm:pt>
    <dgm:pt modelId="{7974E7C0-6CFD-42C4-A85C-7DA46E42AE32}" type="sibTrans" cxnId="{8BFB288D-627A-4E83-AB71-4F8D7371B648}">
      <dgm:prSet/>
      <dgm:spPr/>
      <dgm:t>
        <a:bodyPr/>
        <a:lstStyle/>
        <a:p>
          <a:endParaRPr lang="en-US"/>
        </a:p>
      </dgm:t>
    </dgm:pt>
    <dgm:pt modelId="{83336E70-0301-41E2-8FEF-2D2C91EF747D}">
      <dgm:prSet/>
      <dgm:spPr/>
      <dgm:t>
        <a:bodyPr/>
        <a:lstStyle/>
        <a:p>
          <a:pPr rtl="0"/>
          <a:r>
            <a:rPr lang="en-US" dirty="0" smtClean="0"/>
            <a:t>Each time that you exit out of the Young Library databases and then have to reopen them, a new session begins.</a:t>
          </a:r>
          <a:endParaRPr lang="en-US" dirty="0"/>
        </a:p>
      </dgm:t>
    </dgm:pt>
    <dgm:pt modelId="{42F97B30-3179-40CE-AD05-F0654AC0AB6E}" type="parTrans" cxnId="{BD47535C-802F-4ECC-B078-4854EA4095C0}">
      <dgm:prSet/>
      <dgm:spPr/>
      <dgm:t>
        <a:bodyPr/>
        <a:lstStyle/>
        <a:p>
          <a:endParaRPr lang="en-US"/>
        </a:p>
      </dgm:t>
    </dgm:pt>
    <dgm:pt modelId="{3C69B2F2-CBDC-4167-96D9-7E2CECF4EF57}" type="sibTrans" cxnId="{BD47535C-802F-4ECC-B078-4854EA4095C0}">
      <dgm:prSet/>
      <dgm:spPr/>
      <dgm:t>
        <a:bodyPr/>
        <a:lstStyle/>
        <a:p>
          <a:endParaRPr lang="en-US"/>
        </a:p>
      </dgm:t>
    </dgm:pt>
    <dgm:pt modelId="{D9986051-A241-4867-8534-98E77FD0C779}" type="pres">
      <dgm:prSet presAssocID="{420D3133-48AD-4533-BEE0-D7254DEFC33D}" presName="Name0" presStyleCnt="0">
        <dgm:presLayoutVars>
          <dgm:dir/>
          <dgm:animLvl val="lvl"/>
          <dgm:resizeHandles val="exact"/>
        </dgm:presLayoutVars>
      </dgm:prSet>
      <dgm:spPr/>
      <dgm:t>
        <a:bodyPr/>
        <a:lstStyle/>
        <a:p>
          <a:endParaRPr lang="en-US"/>
        </a:p>
      </dgm:t>
    </dgm:pt>
    <dgm:pt modelId="{680737C2-D59B-4701-99C8-86A5D62B9EB7}" type="pres">
      <dgm:prSet presAssocID="{83336E70-0301-41E2-8FEF-2D2C91EF747D}" presName="boxAndChildren" presStyleCnt="0"/>
      <dgm:spPr/>
    </dgm:pt>
    <dgm:pt modelId="{F88D437F-B68F-4BA9-82CE-EF24C0CB9015}" type="pres">
      <dgm:prSet presAssocID="{83336E70-0301-41E2-8FEF-2D2C91EF747D}" presName="parentTextBox" presStyleLbl="node1" presStyleIdx="0" presStyleCnt="2"/>
      <dgm:spPr/>
      <dgm:t>
        <a:bodyPr/>
        <a:lstStyle/>
        <a:p>
          <a:endParaRPr lang="en-US"/>
        </a:p>
      </dgm:t>
    </dgm:pt>
    <dgm:pt modelId="{131BD53A-10B0-4571-AE6C-ABEB94A85A9F}" type="pres">
      <dgm:prSet presAssocID="{7974E7C0-6CFD-42C4-A85C-7DA46E42AE32}" presName="sp" presStyleCnt="0"/>
      <dgm:spPr/>
    </dgm:pt>
    <dgm:pt modelId="{15C27AE0-94AE-4131-B0AD-69C1817F6980}" type="pres">
      <dgm:prSet presAssocID="{74EB7250-E79C-4E14-86FF-07B7373656CA}" presName="arrowAndChildren" presStyleCnt="0"/>
      <dgm:spPr/>
    </dgm:pt>
    <dgm:pt modelId="{2EA614A6-7B77-407E-B8D0-71F612955044}" type="pres">
      <dgm:prSet presAssocID="{74EB7250-E79C-4E14-86FF-07B7373656CA}" presName="parentTextArrow" presStyleLbl="node1" presStyleIdx="1" presStyleCnt="2"/>
      <dgm:spPr/>
      <dgm:t>
        <a:bodyPr/>
        <a:lstStyle/>
        <a:p>
          <a:endParaRPr lang="en-US"/>
        </a:p>
      </dgm:t>
    </dgm:pt>
  </dgm:ptLst>
  <dgm:cxnLst>
    <dgm:cxn modelId="{64B1528E-B5B4-4517-8DFC-DB33812EB5E6}" type="presOf" srcId="{420D3133-48AD-4533-BEE0-D7254DEFC33D}" destId="{D9986051-A241-4867-8534-98E77FD0C779}" srcOrd="0" destOrd="0" presId="urn:microsoft.com/office/officeart/2005/8/layout/process4"/>
    <dgm:cxn modelId="{9A791416-E984-4AEB-A2B5-DA30B84401E5}" type="presOf" srcId="{74EB7250-E79C-4E14-86FF-07B7373656CA}" destId="{2EA614A6-7B77-407E-B8D0-71F612955044}" srcOrd="0" destOrd="0" presId="urn:microsoft.com/office/officeart/2005/8/layout/process4"/>
    <dgm:cxn modelId="{8BFB288D-627A-4E83-AB71-4F8D7371B648}" srcId="{420D3133-48AD-4533-BEE0-D7254DEFC33D}" destId="{74EB7250-E79C-4E14-86FF-07B7373656CA}" srcOrd="0" destOrd="0" parTransId="{C08832F5-1405-40E1-9ECA-F0DC69923382}" sibTransId="{7974E7C0-6CFD-42C4-A85C-7DA46E42AE32}"/>
    <dgm:cxn modelId="{714DE76D-A58C-4474-A75A-145E394567BC}" type="presOf" srcId="{83336E70-0301-41E2-8FEF-2D2C91EF747D}" destId="{F88D437F-B68F-4BA9-82CE-EF24C0CB9015}" srcOrd="0" destOrd="0" presId="urn:microsoft.com/office/officeart/2005/8/layout/process4"/>
    <dgm:cxn modelId="{BD47535C-802F-4ECC-B078-4854EA4095C0}" srcId="{420D3133-48AD-4533-BEE0-D7254DEFC33D}" destId="{83336E70-0301-41E2-8FEF-2D2C91EF747D}" srcOrd="1" destOrd="0" parTransId="{42F97B30-3179-40CE-AD05-F0654AC0AB6E}" sibTransId="{3C69B2F2-CBDC-4167-96D9-7E2CECF4EF57}"/>
    <dgm:cxn modelId="{F507EE87-3FC7-4A07-B971-3219B7D94481}" type="presParOf" srcId="{D9986051-A241-4867-8534-98E77FD0C779}" destId="{680737C2-D59B-4701-99C8-86A5D62B9EB7}" srcOrd="0" destOrd="0" presId="urn:microsoft.com/office/officeart/2005/8/layout/process4"/>
    <dgm:cxn modelId="{ADF7E541-3A24-498E-BB4F-54DCB72314E7}" type="presParOf" srcId="{680737C2-D59B-4701-99C8-86A5D62B9EB7}" destId="{F88D437F-B68F-4BA9-82CE-EF24C0CB9015}" srcOrd="0" destOrd="0" presId="urn:microsoft.com/office/officeart/2005/8/layout/process4"/>
    <dgm:cxn modelId="{E6D8E107-7AD4-42E4-B051-39D257F95CF4}" type="presParOf" srcId="{D9986051-A241-4867-8534-98E77FD0C779}" destId="{131BD53A-10B0-4571-AE6C-ABEB94A85A9F}" srcOrd="1" destOrd="0" presId="urn:microsoft.com/office/officeart/2005/8/layout/process4"/>
    <dgm:cxn modelId="{F0D3D635-1CFD-43F5-91D4-B96820C86E6C}" type="presParOf" srcId="{D9986051-A241-4867-8534-98E77FD0C779}" destId="{15C27AE0-94AE-4131-B0AD-69C1817F6980}" srcOrd="2" destOrd="0" presId="urn:microsoft.com/office/officeart/2005/8/layout/process4"/>
    <dgm:cxn modelId="{C64E2336-2242-48D9-A2F9-460F124EF570}" type="presParOf" srcId="{15C27AE0-94AE-4131-B0AD-69C1817F6980}" destId="{2EA614A6-7B77-407E-B8D0-71F612955044}" srcOrd="0" destOrd="0" presId="urn:microsoft.com/office/officeart/2005/8/layout/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D70641-F9C1-496D-A12F-8558A3081500}"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n-US"/>
        </a:p>
      </dgm:t>
    </dgm:pt>
    <dgm:pt modelId="{EAE4935B-1749-42DD-A7E5-6B0EB071E20F}">
      <dgm:prSet/>
      <dgm:spPr/>
      <dgm:t>
        <a:bodyPr/>
        <a:lstStyle/>
        <a:p>
          <a:pPr rtl="0"/>
          <a:r>
            <a:rPr lang="en-US" b="1" dirty="0" smtClean="0"/>
            <a:t>Experts</a:t>
          </a:r>
          <a:r>
            <a:rPr lang="en-US" dirty="0" smtClean="0"/>
            <a:t> in the particular subject of the article, have read an article and decided that it adds to the overall body of knowledge and should be published.</a:t>
          </a:r>
          <a:endParaRPr lang="en-US" dirty="0"/>
        </a:p>
      </dgm:t>
    </dgm:pt>
    <dgm:pt modelId="{93BB398C-4543-4EEE-88A7-57CCD67C660A}" type="parTrans" cxnId="{B4BC11CC-D81A-435B-9713-5B03102C30EE}">
      <dgm:prSet/>
      <dgm:spPr/>
      <dgm:t>
        <a:bodyPr/>
        <a:lstStyle/>
        <a:p>
          <a:endParaRPr lang="en-US"/>
        </a:p>
      </dgm:t>
    </dgm:pt>
    <dgm:pt modelId="{C58B5E8A-107A-4B11-87C4-6BE9CD15AEB3}" type="sibTrans" cxnId="{B4BC11CC-D81A-435B-9713-5B03102C30EE}">
      <dgm:prSet/>
      <dgm:spPr/>
      <dgm:t>
        <a:bodyPr/>
        <a:lstStyle/>
        <a:p>
          <a:endParaRPr lang="en-US"/>
        </a:p>
      </dgm:t>
    </dgm:pt>
    <dgm:pt modelId="{9422A17D-7094-4F74-BBDA-8EFD071C1926}" type="pres">
      <dgm:prSet presAssocID="{76D70641-F9C1-496D-A12F-8558A3081500}" presName="compositeShape" presStyleCnt="0">
        <dgm:presLayoutVars>
          <dgm:dir/>
          <dgm:resizeHandles/>
        </dgm:presLayoutVars>
      </dgm:prSet>
      <dgm:spPr/>
      <dgm:t>
        <a:bodyPr/>
        <a:lstStyle/>
        <a:p>
          <a:endParaRPr lang="en-US"/>
        </a:p>
      </dgm:t>
    </dgm:pt>
    <dgm:pt modelId="{59048B62-7BE4-407A-9AB4-8C8DC354B8FA}" type="pres">
      <dgm:prSet presAssocID="{76D70641-F9C1-496D-A12F-8558A3081500}" presName="pyramid" presStyleLbl="node1" presStyleIdx="0" presStyleCnt="1"/>
      <dgm:spPr/>
    </dgm:pt>
    <dgm:pt modelId="{4246942A-3701-435B-AB57-834B359E748B}" type="pres">
      <dgm:prSet presAssocID="{76D70641-F9C1-496D-A12F-8558A3081500}" presName="theList" presStyleCnt="0"/>
      <dgm:spPr/>
    </dgm:pt>
    <dgm:pt modelId="{01A334F5-CEF7-4360-A9C0-4DE6699305CD}" type="pres">
      <dgm:prSet presAssocID="{EAE4935B-1749-42DD-A7E5-6B0EB071E20F}" presName="aNode" presStyleLbl="fgAcc1" presStyleIdx="0" presStyleCnt="1">
        <dgm:presLayoutVars>
          <dgm:bulletEnabled val="1"/>
        </dgm:presLayoutVars>
      </dgm:prSet>
      <dgm:spPr/>
      <dgm:t>
        <a:bodyPr/>
        <a:lstStyle/>
        <a:p>
          <a:endParaRPr lang="en-US"/>
        </a:p>
      </dgm:t>
    </dgm:pt>
    <dgm:pt modelId="{AF5AA1D5-DFE3-42D7-9A11-3855DEFCDA63}" type="pres">
      <dgm:prSet presAssocID="{EAE4935B-1749-42DD-A7E5-6B0EB071E20F}" presName="aSpace" presStyleCnt="0"/>
      <dgm:spPr/>
    </dgm:pt>
  </dgm:ptLst>
  <dgm:cxnLst>
    <dgm:cxn modelId="{B4BC11CC-D81A-435B-9713-5B03102C30EE}" srcId="{76D70641-F9C1-496D-A12F-8558A3081500}" destId="{EAE4935B-1749-42DD-A7E5-6B0EB071E20F}" srcOrd="0" destOrd="0" parTransId="{93BB398C-4543-4EEE-88A7-57CCD67C660A}" sibTransId="{C58B5E8A-107A-4B11-87C4-6BE9CD15AEB3}"/>
    <dgm:cxn modelId="{28565EE9-6524-4EDE-85F4-9316AAAB37A9}" type="presOf" srcId="{EAE4935B-1749-42DD-A7E5-6B0EB071E20F}" destId="{01A334F5-CEF7-4360-A9C0-4DE6699305CD}" srcOrd="0" destOrd="0" presId="urn:microsoft.com/office/officeart/2005/8/layout/pyramid2"/>
    <dgm:cxn modelId="{67F995C9-66E0-42B0-BDB6-771BC9E79F53}" type="presOf" srcId="{76D70641-F9C1-496D-A12F-8558A3081500}" destId="{9422A17D-7094-4F74-BBDA-8EFD071C1926}" srcOrd="0" destOrd="0" presId="urn:microsoft.com/office/officeart/2005/8/layout/pyramid2"/>
    <dgm:cxn modelId="{548F87FD-111D-4869-A748-AFDA8AC57399}" type="presParOf" srcId="{9422A17D-7094-4F74-BBDA-8EFD071C1926}" destId="{59048B62-7BE4-407A-9AB4-8C8DC354B8FA}" srcOrd="0" destOrd="0" presId="urn:microsoft.com/office/officeart/2005/8/layout/pyramid2"/>
    <dgm:cxn modelId="{81C3B265-F3AD-4AB8-BF47-7D300468B0DD}" type="presParOf" srcId="{9422A17D-7094-4F74-BBDA-8EFD071C1926}" destId="{4246942A-3701-435B-AB57-834B359E748B}" srcOrd="1" destOrd="0" presId="urn:microsoft.com/office/officeart/2005/8/layout/pyramid2"/>
    <dgm:cxn modelId="{CE615910-1F8E-4C1F-BBA4-4A0729CC0985}" type="presParOf" srcId="{4246942A-3701-435B-AB57-834B359E748B}" destId="{01A334F5-CEF7-4360-A9C0-4DE6699305CD}" srcOrd="0" destOrd="0" presId="urn:microsoft.com/office/officeart/2005/8/layout/pyramid2"/>
    <dgm:cxn modelId="{6BBD5DE9-E25E-4343-8F79-8D7EAC693D74}" type="presParOf" srcId="{4246942A-3701-435B-AB57-834B359E748B}" destId="{AF5AA1D5-DFE3-42D7-9A11-3855DEFCDA63}" srcOrd="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28EC3A-6C2C-485F-8192-7570E366185C}"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n-US"/>
        </a:p>
      </dgm:t>
    </dgm:pt>
    <dgm:pt modelId="{155BD997-2CE3-4715-B840-1CAFA466D68C}">
      <dgm:prSet/>
      <dgm:spPr/>
      <dgm:t>
        <a:bodyPr/>
        <a:lstStyle/>
        <a:p>
          <a:pPr rtl="0"/>
          <a:r>
            <a:rPr lang="en-US" b="1" dirty="0" smtClean="0"/>
            <a:t>Reporters </a:t>
          </a:r>
          <a:r>
            <a:rPr lang="en-US" dirty="0" smtClean="0"/>
            <a:t>or writers have written an article that summarizes what someone has told them about a particular topic.</a:t>
          </a:r>
          <a:endParaRPr lang="en-US" dirty="0"/>
        </a:p>
      </dgm:t>
    </dgm:pt>
    <dgm:pt modelId="{D76BC55B-0AAE-4830-ADB8-BE5429519407}" type="parTrans" cxnId="{73332B7B-DBDD-455A-B1A3-910C593B4A50}">
      <dgm:prSet/>
      <dgm:spPr/>
      <dgm:t>
        <a:bodyPr/>
        <a:lstStyle/>
        <a:p>
          <a:endParaRPr lang="en-US"/>
        </a:p>
      </dgm:t>
    </dgm:pt>
    <dgm:pt modelId="{8E98FFD7-EE3A-4436-9905-D2F18DE84A74}" type="sibTrans" cxnId="{73332B7B-DBDD-455A-B1A3-910C593B4A50}">
      <dgm:prSet/>
      <dgm:spPr/>
      <dgm:t>
        <a:bodyPr/>
        <a:lstStyle/>
        <a:p>
          <a:endParaRPr lang="en-US"/>
        </a:p>
      </dgm:t>
    </dgm:pt>
    <dgm:pt modelId="{0E1C3951-1B0A-4A8A-9203-97BE0169AA5D}" type="pres">
      <dgm:prSet presAssocID="{4F28EC3A-6C2C-485F-8192-7570E366185C}" presName="compositeShape" presStyleCnt="0">
        <dgm:presLayoutVars>
          <dgm:dir/>
          <dgm:resizeHandles/>
        </dgm:presLayoutVars>
      </dgm:prSet>
      <dgm:spPr/>
      <dgm:t>
        <a:bodyPr/>
        <a:lstStyle/>
        <a:p>
          <a:endParaRPr lang="en-US"/>
        </a:p>
      </dgm:t>
    </dgm:pt>
    <dgm:pt modelId="{EE069DC4-E729-4395-B3F6-2C1AF27572F3}" type="pres">
      <dgm:prSet presAssocID="{4F28EC3A-6C2C-485F-8192-7570E366185C}" presName="pyramid" presStyleLbl="node1" presStyleIdx="0" presStyleCnt="1"/>
      <dgm:spPr/>
    </dgm:pt>
    <dgm:pt modelId="{5FE765CC-AE00-4F77-BCC0-E7DF14DD2EA2}" type="pres">
      <dgm:prSet presAssocID="{4F28EC3A-6C2C-485F-8192-7570E366185C}" presName="theList" presStyleCnt="0"/>
      <dgm:spPr/>
    </dgm:pt>
    <dgm:pt modelId="{5E2680CE-77C9-40E3-8DB9-3D0C0D661FD4}" type="pres">
      <dgm:prSet presAssocID="{155BD997-2CE3-4715-B840-1CAFA466D68C}" presName="aNode" presStyleLbl="fgAcc1" presStyleIdx="0" presStyleCnt="1">
        <dgm:presLayoutVars>
          <dgm:bulletEnabled val="1"/>
        </dgm:presLayoutVars>
      </dgm:prSet>
      <dgm:spPr/>
      <dgm:t>
        <a:bodyPr/>
        <a:lstStyle/>
        <a:p>
          <a:endParaRPr lang="en-US"/>
        </a:p>
      </dgm:t>
    </dgm:pt>
    <dgm:pt modelId="{7AB61A36-2662-45EE-B3AB-C54F064BCB43}" type="pres">
      <dgm:prSet presAssocID="{155BD997-2CE3-4715-B840-1CAFA466D68C}" presName="aSpace" presStyleCnt="0"/>
      <dgm:spPr/>
    </dgm:pt>
  </dgm:ptLst>
  <dgm:cxnLst>
    <dgm:cxn modelId="{73332B7B-DBDD-455A-B1A3-910C593B4A50}" srcId="{4F28EC3A-6C2C-485F-8192-7570E366185C}" destId="{155BD997-2CE3-4715-B840-1CAFA466D68C}" srcOrd="0" destOrd="0" parTransId="{D76BC55B-0AAE-4830-ADB8-BE5429519407}" sibTransId="{8E98FFD7-EE3A-4436-9905-D2F18DE84A74}"/>
    <dgm:cxn modelId="{C12F6615-8CA7-481A-B072-6B751FBC1797}" type="presOf" srcId="{155BD997-2CE3-4715-B840-1CAFA466D68C}" destId="{5E2680CE-77C9-40E3-8DB9-3D0C0D661FD4}" srcOrd="0" destOrd="0" presId="urn:microsoft.com/office/officeart/2005/8/layout/pyramid2"/>
    <dgm:cxn modelId="{AFA64E97-C002-44E4-8DFF-7B5B024389C7}" type="presOf" srcId="{4F28EC3A-6C2C-485F-8192-7570E366185C}" destId="{0E1C3951-1B0A-4A8A-9203-97BE0169AA5D}" srcOrd="0" destOrd="0" presId="urn:microsoft.com/office/officeart/2005/8/layout/pyramid2"/>
    <dgm:cxn modelId="{F423D990-8C3D-4D0B-BD57-187D61E467EE}" type="presParOf" srcId="{0E1C3951-1B0A-4A8A-9203-97BE0169AA5D}" destId="{EE069DC4-E729-4395-B3F6-2C1AF27572F3}" srcOrd="0" destOrd="0" presId="urn:microsoft.com/office/officeart/2005/8/layout/pyramid2"/>
    <dgm:cxn modelId="{49A9E9BC-D1AF-4A81-AE10-BE7C5D9EEF2C}" type="presParOf" srcId="{0E1C3951-1B0A-4A8A-9203-97BE0169AA5D}" destId="{5FE765CC-AE00-4F77-BCC0-E7DF14DD2EA2}" srcOrd="1" destOrd="0" presId="urn:microsoft.com/office/officeart/2005/8/layout/pyramid2"/>
    <dgm:cxn modelId="{3A439633-7217-46AF-B994-E442055C974B}" type="presParOf" srcId="{5FE765CC-AE00-4F77-BCC0-E7DF14DD2EA2}" destId="{5E2680CE-77C9-40E3-8DB9-3D0C0D661FD4}" srcOrd="0" destOrd="0" presId="urn:microsoft.com/office/officeart/2005/8/layout/pyramid2"/>
    <dgm:cxn modelId="{D5155A7B-2ABF-458E-B8FC-24146E2DCC4B}" type="presParOf" srcId="{5FE765CC-AE00-4F77-BCC0-E7DF14DD2EA2}" destId="{7AB61A36-2662-45EE-B3AB-C54F064BCB43}" srcOrd="1"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B971921-C8C9-4531-A213-E8029FD5EF8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AFEFB58-057B-4570-B44F-EBC89725CEB1}">
      <dgm:prSet/>
      <dgm:spPr/>
      <dgm:t>
        <a:bodyPr/>
        <a:lstStyle/>
        <a:p>
          <a:pPr rtl="0"/>
          <a:r>
            <a:rPr lang="en-US" dirty="0" smtClean="0"/>
            <a:t>Articles and Books that are not available in the library may be acquired for free from other libraries.</a:t>
          </a:r>
          <a:endParaRPr lang="en-US" dirty="0"/>
        </a:p>
      </dgm:t>
    </dgm:pt>
    <dgm:pt modelId="{FB63CD8E-77CD-4E4D-9E6F-FE6C96B83C14}" type="parTrans" cxnId="{1D574BB2-57B9-4E22-8106-6A96CA030E03}">
      <dgm:prSet/>
      <dgm:spPr/>
      <dgm:t>
        <a:bodyPr/>
        <a:lstStyle/>
        <a:p>
          <a:endParaRPr lang="en-US"/>
        </a:p>
      </dgm:t>
    </dgm:pt>
    <dgm:pt modelId="{3604B02C-A391-4A96-AFDC-8F2336DC667F}" type="sibTrans" cxnId="{1D574BB2-57B9-4E22-8106-6A96CA030E03}">
      <dgm:prSet/>
      <dgm:spPr/>
      <dgm:t>
        <a:bodyPr/>
        <a:lstStyle/>
        <a:p>
          <a:endParaRPr lang="en-US"/>
        </a:p>
      </dgm:t>
    </dgm:pt>
    <dgm:pt modelId="{57054037-BABE-44C6-9098-03A0539DCB56}">
      <dgm:prSet/>
      <dgm:spPr/>
      <dgm:t>
        <a:bodyPr/>
        <a:lstStyle/>
        <a:p>
          <a:pPr rtl="0"/>
          <a:r>
            <a:rPr lang="en-US" dirty="0" smtClean="0"/>
            <a:t>Once you have clicked on the ILL request form for an article or book you will need 2 pieces of information – Your Name/Username and</a:t>
          </a:r>
        </a:p>
        <a:p>
          <a:pPr rtl="0"/>
          <a:r>
            <a:rPr lang="en-US" dirty="0" smtClean="0"/>
            <a:t>_ Your Barcode / Password</a:t>
          </a:r>
          <a:endParaRPr lang="en-US" dirty="0"/>
        </a:p>
      </dgm:t>
    </dgm:pt>
    <dgm:pt modelId="{773E9DAD-2529-42AF-8AC4-F85F77BCE293}" type="parTrans" cxnId="{5628E91D-59FA-42D2-9783-163AEC75BCAB}">
      <dgm:prSet/>
      <dgm:spPr/>
      <dgm:t>
        <a:bodyPr/>
        <a:lstStyle/>
        <a:p>
          <a:endParaRPr lang="en-US"/>
        </a:p>
      </dgm:t>
    </dgm:pt>
    <dgm:pt modelId="{1412C532-125F-47ED-AF24-42FD04358589}" type="sibTrans" cxnId="{5628E91D-59FA-42D2-9783-163AEC75BCAB}">
      <dgm:prSet/>
      <dgm:spPr/>
      <dgm:t>
        <a:bodyPr/>
        <a:lstStyle/>
        <a:p>
          <a:endParaRPr lang="en-US"/>
        </a:p>
      </dgm:t>
    </dgm:pt>
    <dgm:pt modelId="{E1F00AD4-9CDB-484A-81A4-08841A37C62F}">
      <dgm:prSet/>
      <dgm:spPr/>
      <dgm:t>
        <a:bodyPr/>
        <a:lstStyle/>
        <a:p>
          <a:pPr rtl="0"/>
          <a:r>
            <a:rPr lang="en-US" dirty="0" smtClean="0"/>
            <a:t>Your </a:t>
          </a:r>
          <a:r>
            <a:rPr lang="en-US" dirty="0" smtClean="0"/>
            <a:t>Name/ User </a:t>
          </a:r>
          <a:r>
            <a:rPr lang="en-US" dirty="0" smtClean="0"/>
            <a:t>Name is your last name only with the first letter capitalized.</a:t>
          </a:r>
          <a:endParaRPr lang="en-US" dirty="0"/>
        </a:p>
      </dgm:t>
    </dgm:pt>
    <dgm:pt modelId="{12999E2E-4253-475C-A751-CBF945E48DF3}" type="parTrans" cxnId="{6C390653-6E1B-4817-9F87-2ECB732F8B68}">
      <dgm:prSet/>
      <dgm:spPr/>
      <dgm:t>
        <a:bodyPr/>
        <a:lstStyle/>
        <a:p>
          <a:endParaRPr lang="en-US"/>
        </a:p>
      </dgm:t>
    </dgm:pt>
    <dgm:pt modelId="{E203F8CF-2D4B-487E-BEBD-972EAB6C3D49}" type="sibTrans" cxnId="{6C390653-6E1B-4817-9F87-2ECB732F8B68}">
      <dgm:prSet/>
      <dgm:spPr/>
      <dgm:t>
        <a:bodyPr/>
        <a:lstStyle/>
        <a:p>
          <a:endParaRPr lang="en-US"/>
        </a:p>
      </dgm:t>
    </dgm:pt>
    <dgm:pt modelId="{D5290BDD-F051-436F-9BF7-06FECFAD3A42}">
      <dgm:prSet/>
      <dgm:spPr/>
      <dgm:t>
        <a:bodyPr/>
        <a:lstStyle/>
        <a:p>
          <a:pPr rtl="0"/>
          <a:r>
            <a:rPr lang="en-US" dirty="0" smtClean="0"/>
            <a:t>Example: </a:t>
          </a:r>
          <a:r>
            <a:rPr lang="en-US" dirty="0" smtClean="0"/>
            <a:t>Name/Username</a:t>
          </a:r>
          <a:r>
            <a:rPr lang="en-US" dirty="0" smtClean="0"/>
            <a:t>: Enders</a:t>
          </a:r>
          <a:endParaRPr lang="en-US" dirty="0"/>
        </a:p>
      </dgm:t>
    </dgm:pt>
    <dgm:pt modelId="{BFF47BF8-BA4B-46D1-BAE2-FFC6D8C5F584}" type="parTrans" cxnId="{3CA30A17-1719-4B01-A182-58780DEF5CC1}">
      <dgm:prSet/>
      <dgm:spPr/>
      <dgm:t>
        <a:bodyPr/>
        <a:lstStyle/>
        <a:p>
          <a:endParaRPr lang="en-US"/>
        </a:p>
      </dgm:t>
    </dgm:pt>
    <dgm:pt modelId="{18C5F35C-691C-4A67-A853-95FD7A065D84}" type="sibTrans" cxnId="{3CA30A17-1719-4B01-A182-58780DEF5CC1}">
      <dgm:prSet/>
      <dgm:spPr/>
      <dgm:t>
        <a:bodyPr/>
        <a:lstStyle/>
        <a:p>
          <a:endParaRPr lang="en-US"/>
        </a:p>
      </dgm:t>
    </dgm:pt>
    <dgm:pt modelId="{23FA5F73-1E9D-4B66-8B59-ACD7C15FF6D9}">
      <dgm:prSet/>
      <dgm:spPr/>
      <dgm:t>
        <a:bodyPr/>
        <a:lstStyle/>
        <a:p>
          <a:pPr rtl="0"/>
          <a:r>
            <a:rPr lang="en-US" dirty="0" smtClean="0"/>
            <a:t>Your Barcode/Password is: the letters “kc” followed by the last 6 digits of your ID number. </a:t>
          </a:r>
          <a:endParaRPr lang="en-US" dirty="0"/>
        </a:p>
      </dgm:t>
    </dgm:pt>
    <dgm:pt modelId="{0540992A-BFA5-4FF0-B0FE-EBA6CF74DFBD}" type="parTrans" cxnId="{E8BC2EBA-E4F5-42E1-AC65-C6BD6CC2C42A}">
      <dgm:prSet/>
      <dgm:spPr/>
      <dgm:t>
        <a:bodyPr/>
        <a:lstStyle/>
        <a:p>
          <a:endParaRPr lang="en-US"/>
        </a:p>
      </dgm:t>
    </dgm:pt>
    <dgm:pt modelId="{A67DDEA7-1577-4F80-8C24-D367CFFD456F}" type="sibTrans" cxnId="{E8BC2EBA-E4F5-42E1-AC65-C6BD6CC2C42A}">
      <dgm:prSet/>
      <dgm:spPr/>
      <dgm:t>
        <a:bodyPr/>
        <a:lstStyle/>
        <a:p>
          <a:endParaRPr lang="en-US"/>
        </a:p>
      </dgm:t>
    </dgm:pt>
    <dgm:pt modelId="{2163C392-195D-4D69-BD8F-C4A553AA35FD}">
      <dgm:prSet/>
      <dgm:spPr/>
      <dgm:t>
        <a:bodyPr/>
        <a:lstStyle/>
        <a:p>
          <a:pPr rtl="0"/>
          <a:r>
            <a:rPr lang="en-US" dirty="0" smtClean="0"/>
            <a:t>Example: Barcode/Password: kc123456.</a:t>
          </a:r>
          <a:endParaRPr lang="en-US" dirty="0"/>
        </a:p>
      </dgm:t>
    </dgm:pt>
    <dgm:pt modelId="{B4A5A95C-2455-4FE8-9517-6850393449BA}" type="parTrans" cxnId="{86C7AE03-0379-4C39-A3E8-3CB8CD5797C6}">
      <dgm:prSet/>
      <dgm:spPr/>
      <dgm:t>
        <a:bodyPr/>
        <a:lstStyle/>
        <a:p>
          <a:endParaRPr lang="en-US"/>
        </a:p>
      </dgm:t>
    </dgm:pt>
    <dgm:pt modelId="{AB43E95F-AD9D-4439-8871-C6BDCB166366}" type="sibTrans" cxnId="{86C7AE03-0379-4C39-A3E8-3CB8CD5797C6}">
      <dgm:prSet/>
      <dgm:spPr/>
      <dgm:t>
        <a:bodyPr/>
        <a:lstStyle/>
        <a:p>
          <a:endParaRPr lang="en-US"/>
        </a:p>
      </dgm:t>
    </dgm:pt>
    <dgm:pt modelId="{645E0793-83E1-4723-906F-C26586E33530}" type="pres">
      <dgm:prSet presAssocID="{EB971921-C8C9-4531-A213-E8029FD5EF8B}" presName="Name0" presStyleCnt="0">
        <dgm:presLayoutVars>
          <dgm:dir/>
          <dgm:animLvl val="lvl"/>
          <dgm:resizeHandles val="exact"/>
        </dgm:presLayoutVars>
      </dgm:prSet>
      <dgm:spPr/>
      <dgm:t>
        <a:bodyPr/>
        <a:lstStyle/>
        <a:p>
          <a:endParaRPr lang="en-US"/>
        </a:p>
      </dgm:t>
    </dgm:pt>
    <dgm:pt modelId="{9CBD7FE5-FE06-4851-90C8-C21E371BC06A}" type="pres">
      <dgm:prSet presAssocID="{5AFEFB58-057B-4570-B44F-EBC89725CEB1}" presName="linNode" presStyleCnt="0"/>
      <dgm:spPr/>
    </dgm:pt>
    <dgm:pt modelId="{EE05195A-2723-4076-A9B6-30AAA2F1A11B}" type="pres">
      <dgm:prSet presAssocID="{5AFEFB58-057B-4570-B44F-EBC89725CEB1}" presName="parentText" presStyleLbl="node1" presStyleIdx="0" presStyleCnt="4">
        <dgm:presLayoutVars>
          <dgm:chMax val="1"/>
          <dgm:bulletEnabled val="1"/>
        </dgm:presLayoutVars>
      </dgm:prSet>
      <dgm:spPr/>
      <dgm:t>
        <a:bodyPr/>
        <a:lstStyle/>
        <a:p>
          <a:endParaRPr lang="en-US"/>
        </a:p>
      </dgm:t>
    </dgm:pt>
    <dgm:pt modelId="{6FD5B643-C71D-4610-8920-5987F50C82CF}" type="pres">
      <dgm:prSet presAssocID="{3604B02C-A391-4A96-AFDC-8F2336DC667F}" presName="sp" presStyleCnt="0"/>
      <dgm:spPr/>
    </dgm:pt>
    <dgm:pt modelId="{99CB2772-A16D-436A-AF46-C5F908028270}" type="pres">
      <dgm:prSet presAssocID="{57054037-BABE-44C6-9098-03A0539DCB56}" presName="linNode" presStyleCnt="0"/>
      <dgm:spPr/>
    </dgm:pt>
    <dgm:pt modelId="{9BC720D6-F9E4-4516-80EB-4276F8EF5B93}" type="pres">
      <dgm:prSet presAssocID="{57054037-BABE-44C6-9098-03A0539DCB56}" presName="parentText" presStyleLbl="node1" presStyleIdx="1" presStyleCnt="4">
        <dgm:presLayoutVars>
          <dgm:chMax val="1"/>
          <dgm:bulletEnabled val="1"/>
        </dgm:presLayoutVars>
      </dgm:prSet>
      <dgm:spPr/>
      <dgm:t>
        <a:bodyPr/>
        <a:lstStyle/>
        <a:p>
          <a:endParaRPr lang="en-US"/>
        </a:p>
      </dgm:t>
    </dgm:pt>
    <dgm:pt modelId="{7FB7B497-1D24-4EBD-A7F7-D67E8A3528DB}" type="pres">
      <dgm:prSet presAssocID="{1412C532-125F-47ED-AF24-42FD04358589}" presName="sp" presStyleCnt="0"/>
      <dgm:spPr/>
    </dgm:pt>
    <dgm:pt modelId="{8BAFADBC-DF5A-4485-A878-2D299AAAEAFA}" type="pres">
      <dgm:prSet presAssocID="{E1F00AD4-9CDB-484A-81A4-08841A37C62F}" presName="linNode" presStyleCnt="0"/>
      <dgm:spPr/>
    </dgm:pt>
    <dgm:pt modelId="{3388E149-7381-456F-8B23-DE358DE05D16}" type="pres">
      <dgm:prSet presAssocID="{E1F00AD4-9CDB-484A-81A4-08841A37C62F}" presName="parentText" presStyleLbl="node1" presStyleIdx="2" presStyleCnt="4">
        <dgm:presLayoutVars>
          <dgm:chMax val="1"/>
          <dgm:bulletEnabled val="1"/>
        </dgm:presLayoutVars>
      </dgm:prSet>
      <dgm:spPr/>
      <dgm:t>
        <a:bodyPr/>
        <a:lstStyle/>
        <a:p>
          <a:endParaRPr lang="en-US"/>
        </a:p>
      </dgm:t>
    </dgm:pt>
    <dgm:pt modelId="{F762301A-CB0F-4241-8570-A9E76D45434B}" type="pres">
      <dgm:prSet presAssocID="{E1F00AD4-9CDB-484A-81A4-08841A37C62F}" presName="descendantText" presStyleLbl="alignAccFollowNode1" presStyleIdx="0" presStyleCnt="2">
        <dgm:presLayoutVars>
          <dgm:bulletEnabled val="1"/>
        </dgm:presLayoutVars>
      </dgm:prSet>
      <dgm:spPr/>
      <dgm:t>
        <a:bodyPr/>
        <a:lstStyle/>
        <a:p>
          <a:endParaRPr lang="en-US"/>
        </a:p>
      </dgm:t>
    </dgm:pt>
    <dgm:pt modelId="{0D759DA1-A749-4C4C-9D5E-B8EFD1AF8ADA}" type="pres">
      <dgm:prSet presAssocID="{E203F8CF-2D4B-487E-BEBD-972EAB6C3D49}" presName="sp" presStyleCnt="0"/>
      <dgm:spPr/>
    </dgm:pt>
    <dgm:pt modelId="{2B0D8E98-1FE5-475C-B39D-552E1550DE19}" type="pres">
      <dgm:prSet presAssocID="{23FA5F73-1E9D-4B66-8B59-ACD7C15FF6D9}" presName="linNode" presStyleCnt="0"/>
      <dgm:spPr/>
    </dgm:pt>
    <dgm:pt modelId="{ABCEAAD3-91C9-4402-8F4A-F9302BF9EFD9}" type="pres">
      <dgm:prSet presAssocID="{23FA5F73-1E9D-4B66-8B59-ACD7C15FF6D9}" presName="parentText" presStyleLbl="node1" presStyleIdx="3" presStyleCnt="4">
        <dgm:presLayoutVars>
          <dgm:chMax val="1"/>
          <dgm:bulletEnabled val="1"/>
        </dgm:presLayoutVars>
      </dgm:prSet>
      <dgm:spPr/>
      <dgm:t>
        <a:bodyPr/>
        <a:lstStyle/>
        <a:p>
          <a:endParaRPr lang="en-US"/>
        </a:p>
      </dgm:t>
    </dgm:pt>
    <dgm:pt modelId="{67E49AC9-7187-4CDE-A752-D5C18864BE4A}" type="pres">
      <dgm:prSet presAssocID="{23FA5F73-1E9D-4B66-8B59-ACD7C15FF6D9}" presName="descendantText" presStyleLbl="alignAccFollowNode1" presStyleIdx="1" presStyleCnt="2">
        <dgm:presLayoutVars>
          <dgm:bulletEnabled val="1"/>
        </dgm:presLayoutVars>
      </dgm:prSet>
      <dgm:spPr/>
      <dgm:t>
        <a:bodyPr/>
        <a:lstStyle/>
        <a:p>
          <a:endParaRPr lang="en-US"/>
        </a:p>
      </dgm:t>
    </dgm:pt>
  </dgm:ptLst>
  <dgm:cxnLst>
    <dgm:cxn modelId="{118E2BAA-6662-431D-847A-A17D2E8878B4}" type="presOf" srcId="{2163C392-195D-4D69-BD8F-C4A553AA35FD}" destId="{67E49AC9-7187-4CDE-A752-D5C18864BE4A}" srcOrd="0" destOrd="0" presId="urn:microsoft.com/office/officeart/2005/8/layout/vList5"/>
    <dgm:cxn modelId="{3CA30A17-1719-4B01-A182-58780DEF5CC1}" srcId="{E1F00AD4-9CDB-484A-81A4-08841A37C62F}" destId="{D5290BDD-F051-436F-9BF7-06FECFAD3A42}" srcOrd="0" destOrd="0" parTransId="{BFF47BF8-BA4B-46D1-BAE2-FFC6D8C5F584}" sibTransId="{18C5F35C-691C-4A67-A853-95FD7A065D84}"/>
    <dgm:cxn modelId="{1D574BB2-57B9-4E22-8106-6A96CA030E03}" srcId="{EB971921-C8C9-4531-A213-E8029FD5EF8B}" destId="{5AFEFB58-057B-4570-B44F-EBC89725CEB1}" srcOrd="0" destOrd="0" parTransId="{FB63CD8E-77CD-4E4D-9E6F-FE6C96B83C14}" sibTransId="{3604B02C-A391-4A96-AFDC-8F2336DC667F}"/>
    <dgm:cxn modelId="{73C216CC-0E4F-4028-94D6-C366D4E7D587}" type="presOf" srcId="{E1F00AD4-9CDB-484A-81A4-08841A37C62F}" destId="{3388E149-7381-456F-8B23-DE358DE05D16}" srcOrd="0" destOrd="0" presId="urn:microsoft.com/office/officeart/2005/8/layout/vList5"/>
    <dgm:cxn modelId="{E8BC2EBA-E4F5-42E1-AC65-C6BD6CC2C42A}" srcId="{EB971921-C8C9-4531-A213-E8029FD5EF8B}" destId="{23FA5F73-1E9D-4B66-8B59-ACD7C15FF6D9}" srcOrd="3" destOrd="0" parTransId="{0540992A-BFA5-4FF0-B0FE-EBA6CF74DFBD}" sibTransId="{A67DDEA7-1577-4F80-8C24-D367CFFD456F}"/>
    <dgm:cxn modelId="{86C7AE03-0379-4C39-A3E8-3CB8CD5797C6}" srcId="{23FA5F73-1E9D-4B66-8B59-ACD7C15FF6D9}" destId="{2163C392-195D-4D69-BD8F-C4A553AA35FD}" srcOrd="0" destOrd="0" parTransId="{B4A5A95C-2455-4FE8-9517-6850393449BA}" sibTransId="{AB43E95F-AD9D-4439-8871-C6BDCB166366}"/>
    <dgm:cxn modelId="{5628E91D-59FA-42D2-9783-163AEC75BCAB}" srcId="{EB971921-C8C9-4531-A213-E8029FD5EF8B}" destId="{57054037-BABE-44C6-9098-03A0539DCB56}" srcOrd="1" destOrd="0" parTransId="{773E9DAD-2529-42AF-8AC4-F85F77BCE293}" sibTransId="{1412C532-125F-47ED-AF24-42FD04358589}"/>
    <dgm:cxn modelId="{69DA1859-D8BA-4273-9685-DC5DD28BDB17}" type="presOf" srcId="{23FA5F73-1E9D-4B66-8B59-ACD7C15FF6D9}" destId="{ABCEAAD3-91C9-4402-8F4A-F9302BF9EFD9}" srcOrd="0" destOrd="0" presId="urn:microsoft.com/office/officeart/2005/8/layout/vList5"/>
    <dgm:cxn modelId="{7A7079F6-A86A-4350-A5F4-714310119ABB}" type="presOf" srcId="{D5290BDD-F051-436F-9BF7-06FECFAD3A42}" destId="{F762301A-CB0F-4241-8570-A9E76D45434B}" srcOrd="0" destOrd="0" presId="urn:microsoft.com/office/officeart/2005/8/layout/vList5"/>
    <dgm:cxn modelId="{EA2D17B6-091D-440C-9BE9-210D32C44784}" type="presOf" srcId="{57054037-BABE-44C6-9098-03A0539DCB56}" destId="{9BC720D6-F9E4-4516-80EB-4276F8EF5B93}" srcOrd="0" destOrd="0" presId="urn:microsoft.com/office/officeart/2005/8/layout/vList5"/>
    <dgm:cxn modelId="{CDEF2845-7ACB-4DE5-972E-6D67665AD56D}" type="presOf" srcId="{5AFEFB58-057B-4570-B44F-EBC89725CEB1}" destId="{EE05195A-2723-4076-A9B6-30AAA2F1A11B}" srcOrd="0" destOrd="0" presId="urn:microsoft.com/office/officeart/2005/8/layout/vList5"/>
    <dgm:cxn modelId="{6C390653-6E1B-4817-9F87-2ECB732F8B68}" srcId="{EB971921-C8C9-4531-A213-E8029FD5EF8B}" destId="{E1F00AD4-9CDB-484A-81A4-08841A37C62F}" srcOrd="2" destOrd="0" parTransId="{12999E2E-4253-475C-A751-CBF945E48DF3}" sibTransId="{E203F8CF-2D4B-487E-BEBD-972EAB6C3D49}"/>
    <dgm:cxn modelId="{45B19BC1-4F92-4B46-86C1-FEA4529AAC85}" type="presOf" srcId="{EB971921-C8C9-4531-A213-E8029FD5EF8B}" destId="{645E0793-83E1-4723-906F-C26586E33530}" srcOrd="0" destOrd="0" presId="urn:microsoft.com/office/officeart/2005/8/layout/vList5"/>
    <dgm:cxn modelId="{22BED170-AB8B-46EC-AFD1-A40035E7E4E6}" type="presParOf" srcId="{645E0793-83E1-4723-906F-C26586E33530}" destId="{9CBD7FE5-FE06-4851-90C8-C21E371BC06A}" srcOrd="0" destOrd="0" presId="urn:microsoft.com/office/officeart/2005/8/layout/vList5"/>
    <dgm:cxn modelId="{CC44D6C8-CC00-4C4B-91F7-E48357CD7957}" type="presParOf" srcId="{9CBD7FE5-FE06-4851-90C8-C21E371BC06A}" destId="{EE05195A-2723-4076-A9B6-30AAA2F1A11B}" srcOrd="0" destOrd="0" presId="urn:microsoft.com/office/officeart/2005/8/layout/vList5"/>
    <dgm:cxn modelId="{7CA92989-B472-413C-8C51-98AB4B941475}" type="presParOf" srcId="{645E0793-83E1-4723-906F-C26586E33530}" destId="{6FD5B643-C71D-4610-8920-5987F50C82CF}" srcOrd="1" destOrd="0" presId="urn:microsoft.com/office/officeart/2005/8/layout/vList5"/>
    <dgm:cxn modelId="{2B4E933B-41C3-4719-9205-3455B3AC6F1F}" type="presParOf" srcId="{645E0793-83E1-4723-906F-C26586E33530}" destId="{99CB2772-A16D-436A-AF46-C5F908028270}" srcOrd="2" destOrd="0" presId="urn:microsoft.com/office/officeart/2005/8/layout/vList5"/>
    <dgm:cxn modelId="{57144129-064E-47EA-9103-CB451054599F}" type="presParOf" srcId="{99CB2772-A16D-436A-AF46-C5F908028270}" destId="{9BC720D6-F9E4-4516-80EB-4276F8EF5B93}" srcOrd="0" destOrd="0" presId="urn:microsoft.com/office/officeart/2005/8/layout/vList5"/>
    <dgm:cxn modelId="{4D042E3C-0296-47E3-9570-82F094478FBD}" type="presParOf" srcId="{645E0793-83E1-4723-906F-C26586E33530}" destId="{7FB7B497-1D24-4EBD-A7F7-D67E8A3528DB}" srcOrd="3" destOrd="0" presId="urn:microsoft.com/office/officeart/2005/8/layout/vList5"/>
    <dgm:cxn modelId="{41B94A4E-8C3D-4FF6-9BD9-06A9CD53068C}" type="presParOf" srcId="{645E0793-83E1-4723-906F-C26586E33530}" destId="{8BAFADBC-DF5A-4485-A878-2D299AAAEAFA}" srcOrd="4" destOrd="0" presId="urn:microsoft.com/office/officeart/2005/8/layout/vList5"/>
    <dgm:cxn modelId="{6012FE6E-6663-46B9-ABFB-3B4D044A8164}" type="presParOf" srcId="{8BAFADBC-DF5A-4485-A878-2D299AAAEAFA}" destId="{3388E149-7381-456F-8B23-DE358DE05D16}" srcOrd="0" destOrd="0" presId="urn:microsoft.com/office/officeart/2005/8/layout/vList5"/>
    <dgm:cxn modelId="{80F9F28C-C76A-43A3-8EF7-48A45B425D9B}" type="presParOf" srcId="{8BAFADBC-DF5A-4485-A878-2D299AAAEAFA}" destId="{F762301A-CB0F-4241-8570-A9E76D45434B}" srcOrd="1" destOrd="0" presId="urn:microsoft.com/office/officeart/2005/8/layout/vList5"/>
    <dgm:cxn modelId="{07263573-9C3D-4F46-B1D7-A030CD423A3D}" type="presParOf" srcId="{645E0793-83E1-4723-906F-C26586E33530}" destId="{0D759DA1-A749-4C4C-9D5E-B8EFD1AF8ADA}" srcOrd="5" destOrd="0" presId="urn:microsoft.com/office/officeart/2005/8/layout/vList5"/>
    <dgm:cxn modelId="{E64662D7-3065-4165-962F-911270A903A4}" type="presParOf" srcId="{645E0793-83E1-4723-906F-C26586E33530}" destId="{2B0D8E98-1FE5-475C-B39D-552E1550DE19}" srcOrd="6" destOrd="0" presId="urn:microsoft.com/office/officeart/2005/8/layout/vList5"/>
    <dgm:cxn modelId="{145AFA5A-94B1-4186-9E7D-79A142399AD7}" type="presParOf" srcId="{2B0D8E98-1FE5-475C-B39D-552E1550DE19}" destId="{ABCEAAD3-91C9-4402-8F4A-F9302BF9EFD9}" srcOrd="0" destOrd="0" presId="urn:microsoft.com/office/officeart/2005/8/layout/vList5"/>
    <dgm:cxn modelId="{D6AF0006-6821-428F-9A21-B5032B61D339}" type="presParOf" srcId="{2B0D8E98-1FE5-475C-B39D-552E1550DE19}" destId="{67E49AC9-7187-4CDE-A752-D5C18864BE4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FA26CA4-AB93-4970-8956-7E732CA63505}"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en-US"/>
        </a:p>
      </dgm:t>
    </dgm:pt>
    <dgm:pt modelId="{5AA3A496-DDF6-4D8C-8955-E5AD3F3AE36F}">
      <dgm:prSet/>
      <dgm:spPr/>
      <dgm:t>
        <a:bodyPr/>
        <a:lstStyle/>
        <a:p>
          <a:pPr rtl="0"/>
          <a:r>
            <a:rPr lang="en-US" b="1" u="sng" dirty="0" smtClean="0"/>
            <a:t>Helpful Hints for Nursing Research</a:t>
          </a:r>
          <a:endParaRPr lang="en-US" dirty="0"/>
        </a:p>
      </dgm:t>
    </dgm:pt>
    <dgm:pt modelId="{8D8ECAE3-10F4-4B61-A021-F5D4B51A5975}" type="parTrans" cxnId="{B05C57AF-2CD1-4FD2-80EB-10CC100BB162}">
      <dgm:prSet/>
      <dgm:spPr/>
      <dgm:t>
        <a:bodyPr/>
        <a:lstStyle/>
        <a:p>
          <a:endParaRPr lang="en-US"/>
        </a:p>
      </dgm:t>
    </dgm:pt>
    <dgm:pt modelId="{11AE65F4-DA0E-4871-8521-D90A73CF6313}" type="sibTrans" cxnId="{B05C57AF-2CD1-4FD2-80EB-10CC100BB162}">
      <dgm:prSet/>
      <dgm:spPr/>
      <dgm:t>
        <a:bodyPr/>
        <a:lstStyle/>
        <a:p>
          <a:endParaRPr lang="en-US"/>
        </a:p>
      </dgm:t>
    </dgm:pt>
    <dgm:pt modelId="{DF0C12EE-C1F4-46D1-952F-B6DDC0CB6506}">
      <dgm:prSet/>
      <dgm:spPr/>
      <dgm:t>
        <a:bodyPr/>
        <a:lstStyle/>
        <a:p>
          <a:pPr rtl="0"/>
          <a:r>
            <a:rPr lang="en-US" dirty="0" smtClean="0"/>
            <a:t>Narrow your results list on the front page of the advanced search screen.  In CINAHL you can set limits such as articles with a nurse as an author.</a:t>
          </a:r>
          <a:endParaRPr lang="en-US" dirty="0"/>
        </a:p>
      </dgm:t>
    </dgm:pt>
    <dgm:pt modelId="{6158A0B2-60B9-4986-B235-3B8838D1BAEC}" type="parTrans" cxnId="{54F57229-AFCD-480E-94B8-0C51F8D40D23}">
      <dgm:prSet/>
      <dgm:spPr/>
      <dgm:t>
        <a:bodyPr/>
        <a:lstStyle/>
        <a:p>
          <a:endParaRPr lang="en-US"/>
        </a:p>
      </dgm:t>
    </dgm:pt>
    <dgm:pt modelId="{0304AC2B-6969-4F9D-B610-203C823F6577}" type="sibTrans" cxnId="{54F57229-AFCD-480E-94B8-0C51F8D40D23}">
      <dgm:prSet/>
      <dgm:spPr/>
      <dgm:t>
        <a:bodyPr/>
        <a:lstStyle/>
        <a:p>
          <a:endParaRPr lang="en-US"/>
        </a:p>
      </dgm:t>
    </dgm:pt>
    <dgm:pt modelId="{4E1C89C4-748A-4689-9BD6-985C727760BE}">
      <dgm:prSet/>
      <dgm:spPr/>
      <dgm:t>
        <a:bodyPr/>
        <a:lstStyle/>
        <a:p>
          <a:pPr rtl="0"/>
          <a:r>
            <a:rPr lang="en-US" dirty="0" smtClean="0"/>
            <a:t>Be sure to look at the references at the end of any article that contains the exact information you are looking for.  The articles may be out of your date range, but you may find additional articles on the topic by the author or other articles on the topic by typing in the article title or author in the database search boxes.</a:t>
          </a:r>
          <a:endParaRPr lang="en-US" dirty="0"/>
        </a:p>
      </dgm:t>
    </dgm:pt>
    <dgm:pt modelId="{3CB90F47-6AA4-48FA-8EAB-5CDEC4ED8276}" type="parTrans" cxnId="{8DFE359A-0861-4A29-8C6A-9BA43F6A5437}">
      <dgm:prSet/>
      <dgm:spPr/>
      <dgm:t>
        <a:bodyPr/>
        <a:lstStyle/>
        <a:p>
          <a:endParaRPr lang="en-US"/>
        </a:p>
      </dgm:t>
    </dgm:pt>
    <dgm:pt modelId="{5466DB26-5CDF-466A-9F4B-CABA6C0A0919}" type="sibTrans" cxnId="{8DFE359A-0861-4A29-8C6A-9BA43F6A5437}">
      <dgm:prSet/>
      <dgm:spPr/>
      <dgm:t>
        <a:bodyPr/>
        <a:lstStyle/>
        <a:p>
          <a:endParaRPr lang="en-US"/>
        </a:p>
      </dgm:t>
    </dgm:pt>
    <dgm:pt modelId="{326F90A1-1995-45DB-A4A9-5001D75DD0CE}">
      <dgm:prSet/>
      <dgm:spPr/>
      <dgm:t>
        <a:bodyPr/>
        <a:lstStyle/>
        <a:p>
          <a:pPr rtl="0"/>
          <a:r>
            <a:rPr lang="en-US" dirty="0" smtClean="0"/>
            <a:t>Look at the search terms under the word “Subjects” on your results list.  They can help you find terms that you may never have discovered on your own. </a:t>
          </a:r>
          <a:endParaRPr lang="en-US" dirty="0"/>
        </a:p>
      </dgm:t>
    </dgm:pt>
    <dgm:pt modelId="{8FC56A98-65CD-45DA-B284-E4D4434541FC}" type="parTrans" cxnId="{1B80D78B-ED56-4898-BA26-E3148348B6DD}">
      <dgm:prSet/>
      <dgm:spPr/>
      <dgm:t>
        <a:bodyPr/>
        <a:lstStyle/>
        <a:p>
          <a:endParaRPr lang="en-US"/>
        </a:p>
      </dgm:t>
    </dgm:pt>
    <dgm:pt modelId="{9DBA5F6D-9381-44C0-B26B-240BC865E2B5}" type="sibTrans" cxnId="{1B80D78B-ED56-4898-BA26-E3148348B6DD}">
      <dgm:prSet/>
      <dgm:spPr/>
      <dgm:t>
        <a:bodyPr/>
        <a:lstStyle/>
        <a:p>
          <a:endParaRPr lang="en-US"/>
        </a:p>
      </dgm:t>
    </dgm:pt>
    <dgm:pt modelId="{FE11D6FC-27F0-417E-8E6A-9E00B7914445}" type="pres">
      <dgm:prSet presAssocID="{CFA26CA4-AB93-4970-8956-7E732CA63505}" presName="linear" presStyleCnt="0">
        <dgm:presLayoutVars>
          <dgm:animLvl val="lvl"/>
          <dgm:resizeHandles val="exact"/>
        </dgm:presLayoutVars>
      </dgm:prSet>
      <dgm:spPr/>
      <dgm:t>
        <a:bodyPr/>
        <a:lstStyle/>
        <a:p>
          <a:endParaRPr lang="en-US"/>
        </a:p>
      </dgm:t>
    </dgm:pt>
    <dgm:pt modelId="{B34ADF5B-A0A3-47BE-B9F4-4234E7A9FD0D}" type="pres">
      <dgm:prSet presAssocID="{5AA3A496-DDF6-4D8C-8955-E5AD3F3AE36F}" presName="parentText" presStyleLbl="node1" presStyleIdx="0" presStyleCnt="4">
        <dgm:presLayoutVars>
          <dgm:chMax val="0"/>
          <dgm:bulletEnabled val="1"/>
        </dgm:presLayoutVars>
      </dgm:prSet>
      <dgm:spPr/>
      <dgm:t>
        <a:bodyPr/>
        <a:lstStyle/>
        <a:p>
          <a:endParaRPr lang="en-US"/>
        </a:p>
      </dgm:t>
    </dgm:pt>
    <dgm:pt modelId="{70D34B31-A3F9-40EA-B1E5-3BCC468C5FC0}" type="pres">
      <dgm:prSet presAssocID="{11AE65F4-DA0E-4871-8521-D90A73CF6313}" presName="spacer" presStyleCnt="0"/>
      <dgm:spPr/>
    </dgm:pt>
    <dgm:pt modelId="{D4AAC057-1D3F-4370-B08B-16DDF23EC731}" type="pres">
      <dgm:prSet presAssocID="{DF0C12EE-C1F4-46D1-952F-B6DDC0CB6506}" presName="parentText" presStyleLbl="node1" presStyleIdx="1" presStyleCnt="4">
        <dgm:presLayoutVars>
          <dgm:chMax val="0"/>
          <dgm:bulletEnabled val="1"/>
        </dgm:presLayoutVars>
      </dgm:prSet>
      <dgm:spPr/>
      <dgm:t>
        <a:bodyPr/>
        <a:lstStyle/>
        <a:p>
          <a:endParaRPr lang="en-US"/>
        </a:p>
      </dgm:t>
    </dgm:pt>
    <dgm:pt modelId="{94202FA2-CFCE-4448-816F-17BD0737ADC1}" type="pres">
      <dgm:prSet presAssocID="{0304AC2B-6969-4F9D-B610-203C823F6577}" presName="spacer" presStyleCnt="0"/>
      <dgm:spPr/>
    </dgm:pt>
    <dgm:pt modelId="{97823C93-E600-400B-B457-1F0DE881EA10}" type="pres">
      <dgm:prSet presAssocID="{4E1C89C4-748A-4689-9BD6-985C727760BE}" presName="parentText" presStyleLbl="node1" presStyleIdx="2" presStyleCnt="4">
        <dgm:presLayoutVars>
          <dgm:chMax val="0"/>
          <dgm:bulletEnabled val="1"/>
        </dgm:presLayoutVars>
      </dgm:prSet>
      <dgm:spPr/>
      <dgm:t>
        <a:bodyPr/>
        <a:lstStyle/>
        <a:p>
          <a:endParaRPr lang="en-US"/>
        </a:p>
      </dgm:t>
    </dgm:pt>
    <dgm:pt modelId="{801CE3F1-2034-499E-BBE1-9D54744C1870}" type="pres">
      <dgm:prSet presAssocID="{5466DB26-5CDF-466A-9F4B-CABA6C0A0919}" presName="spacer" presStyleCnt="0"/>
      <dgm:spPr/>
    </dgm:pt>
    <dgm:pt modelId="{1A19FC08-56EC-4C1D-B8D6-69DE595A56D7}" type="pres">
      <dgm:prSet presAssocID="{326F90A1-1995-45DB-A4A9-5001D75DD0CE}" presName="parentText" presStyleLbl="node1" presStyleIdx="3" presStyleCnt="4">
        <dgm:presLayoutVars>
          <dgm:chMax val="0"/>
          <dgm:bulletEnabled val="1"/>
        </dgm:presLayoutVars>
      </dgm:prSet>
      <dgm:spPr/>
      <dgm:t>
        <a:bodyPr/>
        <a:lstStyle/>
        <a:p>
          <a:endParaRPr lang="en-US"/>
        </a:p>
      </dgm:t>
    </dgm:pt>
  </dgm:ptLst>
  <dgm:cxnLst>
    <dgm:cxn modelId="{ECFBE33F-8EB2-438B-B753-B3035F3879D3}" type="presOf" srcId="{326F90A1-1995-45DB-A4A9-5001D75DD0CE}" destId="{1A19FC08-56EC-4C1D-B8D6-69DE595A56D7}" srcOrd="0" destOrd="0" presId="urn:microsoft.com/office/officeart/2005/8/layout/vList2"/>
    <dgm:cxn modelId="{B03E9B3F-530A-4221-A9CF-421B858BA942}" type="presOf" srcId="{4E1C89C4-748A-4689-9BD6-985C727760BE}" destId="{97823C93-E600-400B-B457-1F0DE881EA10}" srcOrd="0" destOrd="0" presId="urn:microsoft.com/office/officeart/2005/8/layout/vList2"/>
    <dgm:cxn modelId="{8DFE359A-0861-4A29-8C6A-9BA43F6A5437}" srcId="{CFA26CA4-AB93-4970-8956-7E732CA63505}" destId="{4E1C89C4-748A-4689-9BD6-985C727760BE}" srcOrd="2" destOrd="0" parTransId="{3CB90F47-6AA4-48FA-8EAB-5CDEC4ED8276}" sibTransId="{5466DB26-5CDF-466A-9F4B-CABA6C0A0919}"/>
    <dgm:cxn modelId="{DD7C2EE9-1658-4EEC-8B67-103578977E84}" type="presOf" srcId="{5AA3A496-DDF6-4D8C-8955-E5AD3F3AE36F}" destId="{B34ADF5B-A0A3-47BE-B9F4-4234E7A9FD0D}" srcOrd="0" destOrd="0" presId="urn:microsoft.com/office/officeart/2005/8/layout/vList2"/>
    <dgm:cxn modelId="{0C343904-BB70-4E6A-88A2-2D0845E0B7FE}" type="presOf" srcId="{DF0C12EE-C1F4-46D1-952F-B6DDC0CB6506}" destId="{D4AAC057-1D3F-4370-B08B-16DDF23EC731}" srcOrd="0" destOrd="0" presId="urn:microsoft.com/office/officeart/2005/8/layout/vList2"/>
    <dgm:cxn modelId="{1B80D78B-ED56-4898-BA26-E3148348B6DD}" srcId="{CFA26CA4-AB93-4970-8956-7E732CA63505}" destId="{326F90A1-1995-45DB-A4A9-5001D75DD0CE}" srcOrd="3" destOrd="0" parTransId="{8FC56A98-65CD-45DA-B284-E4D4434541FC}" sibTransId="{9DBA5F6D-9381-44C0-B26B-240BC865E2B5}"/>
    <dgm:cxn modelId="{B05C57AF-2CD1-4FD2-80EB-10CC100BB162}" srcId="{CFA26CA4-AB93-4970-8956-7E732CA63505}" destId="{5AA3A496-DDF6-4D8C-8955-E5AD3F3AE36F}" srcOrd="0" destOrd="0" parTransId="{8D8ECAE3-10F4-4B61-A021-F5D4B51A5975}" sibTransId="{11AE65F4-DA0E-4871-8521-D90A73CF6313}"/>
    <dgm:cxn modelId="{4E24B79F-DCEE-4561-9047-6BC7DB0862BB}" type="presOf" srcId="{CFA26CA4-AB93-4970-8956-7E732CA63505}" destId="{FE11D6FC-27F0-417E-8E6A-9E00B7914445}" srcOrd="0" destOrd="0" presId="urn:microsoft.com/office/officeart/2005/8/layout/vList2"/>
    <dgm:cxn modelId="{54F57229-AFCD-480E-94B8-0C51F8D40D23}" srcId="{CFA26CA4-AB93-4970-8956-7E732CA63505}" destId="{DF0C12EE-C1F4-46D1-952F-B6DDC0CB6506}" srcOrd="1" destOrd="0" parTransId="{6158A0B2-60B9-4986-B235-3B8838D1BAEC}" sibTransId="{0304AC2B-6969-4F9D-B610-203C823F6577}"/>
    <dgm:cxn modelId="{37F22390-B3EE-455D-A129-9D633403CC84}" type="presParOf" srcId="{FE11D6FC-27F0-417E-8E6A-9E00B7914445}" destId="{B34ADF5B-A0A3-47BE-B9F4-4234E7A9FD0D}" srcOrd="0" destOrd="0" presId="urn:microsoft.com/office/officeart/2005/8/layout/vList2"/>
    <dgm:cxn modelId="{6C14F559-3B5B-46C5-87F4-4E0C4E08F6B4}" type="presParOf" srcId="{FE11D6FC-27F0-417E-8E6A-9E00B7914445}" destId="{70D34B31-A3F9-40EA-B1E5-3BCC468C5FC0}" srcOrd="1" destOrd="0" presId="urn:microsoft.com/office/officeart/2005/8/layout/vList2"/>
    <dgm:cxn modelId="{0DB36BCD-8DF1-441D-A2C1-C714082C1CB0}" type="presParOf" srcId="{FE11D6FC-27F0-417E-8E6A-9E00B7914445}" destId="{D4AAC057-1D3F-4370-B08B-16DDF23EC731}" srcOrd="2" destOrd="0" presId="urn:microsoft.com/office/officeart/2005/8/layout/vList2"/>
    <dgm:cxn modelId="{80E104FF-C328-4A29-A226-DB1A56F42FF7}" type="presParOf" srcId="{FE11D6FC-27F0-417E-8E6A-9E00B7914445}" destId="{94202FA2-CFCE-4448-816F-17BD0737ADC1}" srcOrd="3" destOrd="0" presId="urn:microsoft.com/office/officeart/2005/8/layout/vList2"/>
    <dgm:cxn modelId="{F62610F3-A49B-4367-BE98-8700FA9EADD4}" type="presParOf" srcId="{FE11D6FC-27F0-417E-8E6A-9E00B7914445}" destId="{97823C93-E600-400B-B457-1F0DE881EA10}" srcOrd="4" destOrd="0" presId="urn:microsoft.com/office/officeart/2005/8/layout/vList2"/>
    <dgm:cxn modelId="{0AB7942D-4A4C-45CE-8ED3-DB3D9CE635EB}" type="presParOf" srcId="{FE11D6FC-27F0-417E-8E6A-9E00B7914445}" destId="{801CE3F1-2034-499E-BBE1-9D54744C1870}" srcOrd="5" destOrd="0" presId="urn:microsoft.com/office/officeart/2005/8/layout/vList2"/>
    <dgm:cxn modelId="{DE43A2DC-D987-4C95-874B-717AAA0A2318}" type="presParOf" srcId="{FE11D6FC-27F0-417E-8E6A-9E00B7914445}" destId="{1A19FC08-56EC-4C1D-B8D6-69DE595A56D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5195A-2723-4076-A9B6-30AAA2F1A11B}">
      <dsp:nvSpPr>
        <dsp:cNvPr id="0" name=""/>
        <dsp:cNvSpPr/>
      </dsp:nvSpPr>
      <dsp:spPr>
        <a:xfrm>
          <a:off x="0" y="2143"/>
          <a:ext cx="2962656" cy="9370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All electronic books and subscription databases are restricted for use by KCU students, faculty, and staff.  You are considered KCU students.</a:t>
          </a:r>
          <a:endParaRPr lang="en-US" sz="1400" kern="1200" dirty="0"/>
        </a:p>
      </dsp:txBody>
      <dsp:txXfrm>
        <a:off x="45742" y="47885"/>
        <a:ext cx="2871172" cy="845537"/>
      </dsp:txXfrm>
    </dsp:sp>
    <dsp:sp modelId="{9BC720D6-F9E4-4516-80EB-4276F8EF5B93}">
      <dsp:nvSpPr>
        <dsp:cNvPr id="0" name=""/>
        <dsp:cNvSpPr/>
      </dsp:nvSpPr>
      <dsp:spPr>
        <a:xfrm>
          <a:off x="0" y="986016"/>
          <a:ext cx="2962656" cy="9370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When you select databases or catalog items such as electronic books, the library system will ask you for a </a:t>
          </a:r>
          <a:r>
            <a:rPr lang="en-US" sz="1400" kern="1200" dirty="0" smtClean="0"/>
            <a:t>Barcode/Password and a KCU Pin #.</a:t>
          </a:r>
          <a:endParaRPr lang="en-US" sz="1400" kern="1200" dirty="0"/>
        </a:p>
      </dsp:txBody>
      <dsp:txXfrm>
        <a:off x="45742" y="1031758"/>
        <a:ext cx="2871172" cy="845537"/>
      </dsp:txXfrm>
    </dsp:sp>
    <dsp:sp modelId="{F762301A-CB0F-4241-8570-A9E76D45434B}">
      <dsp:nvSpPr>
        <dsp:cNvPr id="0" name=""/>
        <dsp:cNvSpPr/>
      </dsp:nvSpPr>
      <dsp:spPr>
        <a:xfrm rot="5400000">
          <a:off x="5221319" y="-195072"/>
          <a:ext cx="74961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smtClean="0"/>
            <a:t>Example: Barcode/Password: kc123456.</a:t>
          </a:r>
          <a:endParaRPr lang="en-US" sz="2300" kern="1200" dirty="0"/>
        </a:p>
      </dsp:txBody>
      <dsp:txXfrm rot="-5400000">
        <a:off x="2962656" y="2100184"/>
        <a:ext cx="5230351" cy="676431"/>
      </dsp:txXfrm>
    </dsp:sp>
    <dsp:sp modelId="{3388E149-7381-456F-8B23-DE358DE05D16}">
      <dsp:nvSpPr>
        <dsp:cNvPr id="0" name=""/>
        <dsp:cNvSpPr/>
      </dsp:nvSpPr>
      <dsp:spPr>
        <a:xfrm>
          <a:off x="0" y="1969889"/>
          <a:ext cx="2962656" cy="9370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Your Barcode/Password is: the letters “kc” followed by the last 6 digits of your ID number. </a:t>
          </a:r>
          <a:endParaRPr lang="en-US" sz="1400" kern="1200" dirty="0"/>
        </a:p>
      </dsp:txBody>
      <dsp:txXfrm>
        <a:off x="45742" y="2015631"/>
        <a:ext cx="2871172" cy="845537"/>
      </dsp:txXfrm>
    </dsp:sp>
    <dsp:sp modelId="{67E49AC9-7187-4CDE-A752-D5C18864BE4A}">
      <dsp:nvSpPr>
        <dsp:cNvPr id="0" name=""/>
        <dsp:cNvSpPr/>
      </dsp:nvSpPr>
      <dsp:spPr>
        <a:xfrm rot="5400000">
          <a:off x="5221319" y="788800"/>
          <a:ext cx="749617"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smtClean="0"/>
            <a:t>Example: </a:t>
          </a:r>
          <a:r>
            <a:rPr lang="en-US" sz="2300" kern="1200" dirty="0" smtClean="0"/>
            <a:t>KCU Pin # : </a:t>
          </a:r>
          <a:r>
            <a:rPr lang="en-US" sz="2300" kern="1200" dirty="0" err="1" smtClean="0"/>
            <a:t>nenders</a:t>
          </a:r>
          <a:endParaRPr lang="en-US" sz="2300" kern="1200" dirty="0"/>
        </a:p>
      </dsp:txBody>
      <dsp:txXfrm rot="-5400000">
        <a:off x="2962656" y="3084057"/>
        <a:ext cx="5230351" cy="676431"/>
      </dsp:txXfrm>
    </dsp:sp>
    <dsp:sp modelId="{ABCEAAD3-91C9-4402-8F4A-F9302BF9EFD9}">
      <dsp:nvSpPr>
        <dsp:cNvPr id="0" name=""/>
        <dsp:cNvSpPr/>
      </dsp:nvSpPr>
      <dsp:spPr>
        <a:xfrm>
          <a:off x="0" y="2953762"/>
          <a:ext cx="2962656" cy="9370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Your </a:t>
          </a:r>
          <a:r>
            <a:rPr lang="en-US" sz="1400" kern="1200" dirty="0" smtClean="0"/>
            <a:t>KCU Pin # </a:t>
          </a:r>
          <a:r>
            <a:rPr lang="en-US" sz="1400" kern="1200" dirty="0" smtClean="0"/>
            <a:t>is: </a:t>
          </a:r>
          <a:r>
            <a:rPr lang="en-US" sz="1400" kern="1200" dirty="0" smtClean="0"/>
            <a:t>the first letter of your first name followed by your last name – all lowercase</a:t>
          </a:r>
          <a:endParaRPr lang="en-US" sz="1400" kern="1200" dirty="0"/>
        </a:p>
      </dsp:txBody>
      <dsp:txXfrm>
        <a:off x="45742" y="2999504"/>
        <a:ext cx="2871172" cy="845537"/>
      </dsp:txXfrm>
    </dsp:sp>
    <dsp:sp modelId="{EAB6097E-062A-4C17-8F36-EFF0A45DCC1D}">
      <dsp:nvSpPr>
        <dsp:cNvPr id="0" name=""/>
        <dsp:cNvSpPr/>
      </dsp:nvSpPr>
      <dsp:spPr>
        <a:xfrm>
          <a:off x="0" y="3937634"/>
          <a:ext cx="2962656" cy="9370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kern="1200" dirty="0" smtClean="0"/>
            <a:t>This information can also be located on the Online Learning Tab under “Off-Campus Passwords”</a:t>
          </a:r>
          <a:endParaRPr lang="en-US" sz="1400" kern="1200" dirty="0"/>
        </a:p>
      </dsp:txBody>
      <dsp:txXfrm>
        <a:off x="45742" y="3983376"/>
        <a:ext cx="2871172" cy="8455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E85AC-1997-418F-8986-CEB0E1F6B3C3}">
      <dsp:nvSpPr>
        <dsp:cNvPr id="0" name=""/>
        <dsp:cNvSpPr/>
      </dsp:nvSpPr>
      <dsp:spPr>
        <a:xfrm>
          <a:off x="460905" y="1047"/>
          <a:ext cx="3479899" cy="20879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ahoma" pitchFamily="34" charset="0"/>
              <a:cs typeface="Tahoma" pitchFamily="34" charset="0"/>
            </a:rPr>
            <a:t>Under the Online Learning Tab you will also find a page titled “Tutorials”.</a:t>
          </a:r>
          <a:endParaRPr lang="en-US" sz="2400" kern="1200" dirty="0">
            <a:latin typeface="Tahoma" pitchFamily="34" charset="0"/>
            <a:cs typeface="Tahoma" pitchFamily="34" charset="0"/>
          </a:endParaRPr>
        </a:p>
      </dsp:txBody>
      <dsp:txXfrm>
        <a:off x="460905" y="1047"/>
        <a:ext cx="3479899" cy="2087939"/>
      </dsp:txXfrm>
    </dsp:sp>
    <dsp:sp modelId="{A3ECDD2C-BA2E-4DE1-B3A9-B81CDD98B1F6}">
      <dsp:nvSpPr>
        <dsp:cNvPr id="0" name=""/>
        <dsp:cNvSpPr/>
      </dsp:nvSpPr>
      <dsp:spPr>
        <a:xfrm>
          <a:off x="4288794" y="1047"/>
          <a:ext cx="3479899" cy="20879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ahoma" pitchFamily="34" charset="0"/>
              <a:cs typeface="Tahoma" pitchFamily="34" charset="0"/>
            </a:rPr>
            <a:t>These tutorials are You Tube videos to help you search for, retrieve, and organize your research information.</a:t>
          </a:r>
          <a:endParaRPr lang="en-US" sz="2400" kern="1200" dirty="0">
            <a:latin typeface="Tahoma" pitchFamily="34" charset="0"/>
            <a:cs typeface="Tahoma" pitchFamily="34" charset="0"/>
          </a:endParaRPr>
        </a:p>
      </dsp:txBody>
      <dsp:txXfrm>
        <a:off x="4288794" y="1047"/>
        <a:ext cx="3479899" cy="2087939"/>
      </dsp:txXfrm>
    </dsp:sp>
    <dsp:sp modelId="{A0787180-5F4E-41DB-8657-DB333C26F029}">
      <dsp:nvSpPr>
        <dsp:cNvPr id="0" name=""/>
        <dsp:cNvSpPr/>
      </dsp:nvSpPr>
      <dsp:spPr>
        <a:xfrm>
          <a:off x="460905" y="2436976"/>
          <a:ext cx="3479899" cy="20879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ahoma" pitchFamily="34" charset="0"/>
              <a:cs typeface="Tahoma" pitchFamily="34" charset="0"/>
            </a:rPr>
            <a:t>These videos are about the EBSCO platform but will give you a general idea of how to search for articles</a:t>
          </a:r>
          <a:endParaRPr lang="en-US" sz="2400" kern="1200" dirty="0">
            <a:latin typeface="Tahoma" pitchFamily="34" charset="0"/>
            <a:cs typeface="Tahoma" pitchFamily="34" charset="0"/>
          </a:endParaRPr>
        </a:p>
      </dsp:txBody>
      <dsp:txXfrm>
        <a:off x="460905" y="2436976"/>
        <a:ext cx="3479899" cy="2087939"/>
      </dsp:txXfrm>
    </dsp:sp>
    <dsp:sp modelId="{33462DD3-EC3C-459F-BA1D-AE53AFEE60AD}">
      <dsp:nvSpPr>
        <dsp:cNvPr id="0" name=""/>
        <dsp:cNvSpPr/>
      </dsp:nvSpPr>
      <dsp:spPr>
        <a:xfrm>
          <a:off x="4288794" y="2436976"/>
          <a:ext cx="3479899" cy="208793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ahoma" pitchFamily="34" charset="0"/>
              <a:cs typeface="Tahoma" pitchFamily="34" charset="0"/>
            </a:rPr>
            <a:t>You will also find tutorials that are on specific Nursing databases.  These will help you to find articles in your target areas.</a:t>
          </a:r>
          <a:endParaRPr lang="en-US" sz="2400" kern="1200" dirty="0">
            <a:latin typeface="Tahoma" pitchFamily="34" charset="0"/>
            <a:cs typeface="Tahoma" pitchFamily="34" charset="0"/>
          </a:endParaRPr>
        </a:p>
      </dsp:txBody>
      <dsp:txXfrm>
        <a:off x="4288794" y="2436976"/>
        <a:ext cx="3479899" cy="20879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D07C1-4912-4D4D-B833-F7ECA73C5C02}">
      <dsp:nvSpPr>
        <dsp:cNvPr id="0" name=""/>
        <dsp:cNvSpPr/>
      </dsp:nvSpPr>
      <dsp:spPr>
        <a:xfrm>
          <a:off x="0" y="2384811"/>
          <a:ext cx="4040188" cy="156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smtClean="0"/>
            <a:t>A completed search will yield a list of articles that pertain to the subject.</a:t>
          </a:r>
          <a:endParaRPr lang="en-US" sz="2400" kern="1200" dirty="0"/>
        </a:p>
      </dsp:txBody>
      <dsp:txXfrm>
        <a:off x="0" y="2384811"/>
        <a:ext cx="4040188" cy="1564694"/>
      </dsp:txXfrm>
    </dsp:sp>
    <dsp:sp modelId="{D27DAF27-4C36-4F6D-973B-5D135908228C}">
      <dsp:nvSpPr>
        <dsp:cNvPr id="0" name=""/>
        <dsp:cNvSpPr/>
      </dsp:nvSpPr>
      <dsp:spPr>
        <a:xfrm rot="10800000">
          <a:off x="0" y="1781"/>
          <a:ext cx="4040188" cy="240650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kern="1200" dirty="0" smtClean="0"/>
            <a:t>To locate articles in a database, topic terms are typed into the search box(es).</a:t>
          </a:r>
          <a:endParaRPr lang="en-US" sz="2400" kern="1200" dirty="0"/>
        </a:p>
      </dsp:txBody>
      <dsp:txXfrm rot="10800000">
        <a:off x="0" y="1781"/>
        <a:ext cx="4040188" cy="1563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D437F-B68F-4BA9-82CE-EF24C0CB9015}">
      <dsp:nvSpPr>
        <dsp:cNvPr id="0" name=""/>
        <dsp:cNvSpPr/>
      </dsp:nvSpPr>
      <dsp:spPr>
        <a:xfrm>
          <a:off x="0" y="2384811"/>
          <a:ext cx="4041775" cy="156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dirty="0" smtClean="0"/>
            <a:t>Each time that you exit out of the Young Library databases and then have to reopen them, a new session begins.</a:t>
          </a:r>
          <a:endParaRPr lang="en-US" sz="2200" kern="1200" dirty="0"/>
        </a:p>
      </dsp:txBody>
      <dsp:txXfrm>
        <a:off x="0" y="2384811"/>
        <a:ext cx="4041775" cy="1564694"/>
      </dsp:txXfrm>
    </dsp:sp>
    <dsp:sp modelId="{2EA614A6-7B77-407E-B8D0-71F612955044}">
      <dsp:nvSpPr>
        <dsp:cNvPr id="0" name=""/>
        <dsp:cNvSpPr/>
      </dsp:nvSpPr>
      <dsp:spPr>
        <a:xfrm rot="10800000">
          <a:off x="0" y="1781"/>
          <a:ext cx="4041775" cy="240650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dirty="0" smtClean="0"/>
            <a:t>A session is the continuous time that you are searching within  databases.</a:t>
          </a:r>
          <a:endParaRPr lang="en-US" sz="2200" kern="1200" dirty="0"/>
        </a:p>
      </dsp:txBody>
      <dsp:txXfrm rot="10800000">
        <a:off x="0" y="1781"/>
        <a:ext cx="4041775" cy="15636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48B62-7BE4-407A-9AB4-8C8DC354B8FA}">
      <dsp:nvSpPr>
        <dsp:cNvPr id="0" name=""/>
        <dsp:cNvSpPr/>
      </dsp:nvSpPr>
      <dsp:spPr>
        <a:xfrm>
          <a:off x="0" y="0"/>
          <a:ext cx="3513206" cy="36576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A334F5-CEF7-4360-A9C0-4DE6699305CD}">
      <dsp:nvSpPr>
        <dsp:cNvPr id="0" name=""/>
        <dsp:cNvSpPr/>
      </dsp:nvSpPr>
      <dsp:spPr>
        <a:xfrm>
          <a:off x="1756603" y="366117"/>
          <a:ext cx="2283584" cy="26003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dirty="0" smtClean="0"/>
            <a:t>Experts</a:t>
          </a:r>
          <a:r>
            <a:rPr lang="en-US" sz="1700" kern="1200" dirty="0" smtClean="0"/>
            <a:t> in the particular subject of the article, have read an article and decided that it adds to the overall body of knowledge and should be published.</a:t>
          </a:r>
          <a:endParaRPr lang="en-US" sz="1700" kern="1200" dirty="0"/>
        </a:p>
      </dsp:txBody>
      <dsp:txXfrm>
        <a:off x="1868078" y="477592"/>
        <a:ext cx="2060634" cy="23773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69DC4-E729-4395-B3F6-2C1AF27572F3}">
      <dsp:nvSpPr>
        <dsp:cNvPr id="0" name=""/>
        <dsp:cNvSpPr/>
      </dsp:nvSpPr>
      <dsp:spPr>
        <a:xfrm>
          <a:off x="0" y="0"/>
          <a:ext cx="3514586" cy="3611562"/>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2680CE-77C9-40E3-8DB9-3D0C0D661FD4}">
      <dsp:nvSpPr>
        <dsp:cNvPr id="0" name=""/>
        <dsp:cNvSpPr/>
      </dsp:nvSpPr>
      <dsp:spPr>
        <a:xfrm>
          <a:off x="1757293" y="361508"/>
          <a:ext cx="2284481" cy="256759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dirty="0" smtClean="0"/>
            <a:t>Reporters </a:t>
          </a:r>
          <a:r>
            <a:rPr lang="en-US" sz="1900" kern="1200" dirty="0" smtClean="0"/>
            <a:t>or writers have written an article that summarizes what someone has told them about a particular topic.</a:t>
          </a:r>
          <a:endParaRPr lang="en-US" sz="1900" kern="1200" dirty="0"/>
        </a:p>
      </dsp:txBody>
      <dsp:txXfrm>
        <a:off x="1868812" y="473027"/>
        <a:ext cx="2061443" cy="23445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5195A-2723-4076-A9B6-30AAA2F1A11B}">
      <dsp:nvSpPr>
        <dsp:cNvPr id="0" name=""/>
        <dsp:cNvSpPr/>
      </dsp:nvSpPr>
      <dsp:spPr>
        <a:xfrm>
          <a:off x="0" y="2440"/>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rtl="0">
            <a:lnSpc>
              <a:spcPct val="90000"/>
            </a:lnSpc>
            <a:spcBef>
              <a:spcPct val="0"/>
            </a:spcBef>
            <a:spcAft>
              <a:spcPct val="35000"/>
            </a:spcAft>
          </a:pPr>
          <a:r>
            <a:rPr lang="en-US" sz="1300" kern="1200" dirty="0" smtClean="0"/>
            <a:t>Articles and Books that are not available in the library may be acquired for free from other libraries.</a:t>
          </a:r>
          <a:endParaRPr lang="en-US" sz="1300" kern="1200" dirty="0"/>
        </a:p>
      </dsp:txBody>
      <dsp:txXfrm>
        <a:off x="57308" y="59748"/>
        <a:ext cx="2848040" cy="1059340"/>
      </dsp:txXfrm>
    </dsp:sp>
    <dsp:sp modelId="{9BC720D6-F9E4-4516-80EB-4276F8EF5B93}">
      <dsp:nvSpPr>
        <dsp:cNvPr id="0" name=""/>
        <dsp:cNvSpPr/>
      </dsp:nvSpPr>
      <dsp:spPr>
        <a:xfrm>
          <a:off x="0" y="1235094"/>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rtl="0">
            <a:lnSpc>
              <a:spcPct val="90000"/>
            </a:lnSpc>
            <a:spcBef>
              <a:spcPct val="0"/>
            </a:spcBef>
            <a:spcAft>
              <a:spcPct val="35000"/>
            </a:spcAft>
          </a:pPr>
          <a:r>
            <a:rPr lang="en-US" sz="1300" kern="1200" dirty="0" smtClean="0"/>
            <a:t>Once you have clicked on the ILL request form for an article or book you will need 2 pieces of information – Your Name/Username and</a:t>
          </a:r>
        </a:p>
        <a:p>
          <a:pPr lvl="0" algn="ctr" defTabSz="577850" rtl="0">
            <a:lnSpc>
              <a:spcPct val="90000"/>
            </a:lnSpc>
            <a:spcBef>
              <a:spcPct val="0"/>
            </a:spcBef>
            <a:spcAft>
              <a:spcPct val="35000"/>
            </a:spcAft>
          </a:pPr>
          <a:r>
            <a:rPr lang="en-US" sz="1300" kern="1200" dirty="0" smtClean="0"/>
            <a:t>_ Your Barcode / Password</a:t>
          </a:r>
          <a:endParaRPr lang="en-US" sz="1300" kern="1200" dirty="0"/>
        </a:p>
      </dsp:txBody>
      <dsp:txXfrm>
        <a:off x="57308" y="1292402"/>
        <a:ext cx="2848040" cy="1059340"/>
      </dsp:txXfrm>
    </dsp:sp>
    <dsp:sp modelId="{F762301A-CB0F-4241-8570-A9E76D45434B}">
      <dsp:nvSpPr>
        <dsp:cNvPr id="0" name=""/>
        <dsp:cNvSpPr/>
      </dsp:nvSpPr>
      <dsp:spPr>
        <a:xfrm rot="5400000">
          <a:off x="5126545" y="421255"/>
          <a:ext cx="939165"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kern="1200" dirty="0" smtClean="0"/>
            <a:t>Example: </a:t>
          </a:r>
          <a:r>
            <a:rPr lang="en-US" sz="2600" kern="1200" dirty="0" smtClean="0"/>
            <a:t>Name/Username</a:t>
          </a:r>
          <a:r>
            <a:rPr lang="en-US" sz="2600" kern="1200" dirty="0" smtClean="0"/>
            <a:t>: Enders</a:t>
          </a:r>
          <a:endParaRPr lang="en-US" sz="2600" kern="1200" dirty="0"/>
        </a:p>
      </dsp:txBody>
      <dsp:txXfrm rot="-5400000">
        <a:off x="2962656" y="2630990"/>
        <a:ext cx="5221098" cy="847473"/>
      </dsp:txXfrm>
    </dsp:sp>
    <dsp:sp modelId="{3388E149-7381-456F-8B23-DE358DE05D16}">
      <dsp:nvSpPr>
        <dsp:cNvPr id="0" name=""/>
        <dsp:cNvSpPr/>
      </dsp:nvSpPr>
      <dsp:spPr>
        <a:xfrm>
          <a:off x="0" y="2467748"/>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rtl="0">
            <a:lnSpc>
              <a:spcPct val="90000"/>
            </a:lnSpc>
            <a:spcBef>
              <a:spcPct val="0"/>
            </a:spcBef>
            <a:spcAft>
              <a:spcPct val="35000"/>
            </a:spcAft>
          </a:pPr>
          <a:r>
            <a:rPr lang="en-US" sz="1300" kern="1200" dirty="0" smtClean="0"/>
            <a:t>Your </a:t>
          </a:r>
          <a:r>
            <a:rPr lang="en-US" sz="1300" kern="1200" dirty="0" smtClean="0"/>
            <a:t>Name/ User </a:t>
          </a:r>
          <a:r>
            <a:rPr lang="en-US" sz="1300" kern="1200" dirty="0" smtClean="0"/>
            <a:t>Name is your last name only with the first letter capitalized.</a:t>
          </a:r>
          <a:endParaRPr lang="en-US" sz="1300" kern="1200" dirty="0"/>
        </a:p>
      </dsp:txBody>
      <dsp:txXfrm>
        <a:off x="57308" y="2525056"/>
        <a:ext cx="2848040" cy="1059340"/>
      </dsp:txXfrm>
    </dsp:sp>
    <dsp:sp modelId="{67E49AC9-7187-4CDE-A752-D5C18864BE4A}">
      <dsp:nvSpPr>
        <dsp:cNvPr id="0" name=""/>
        <dsp:cNvSpPr/>
      </dsp:nvSpPr>
      <dsp:spPr>
        <a:xfrm rot="5400000">
          <a:off x="5126545" y="1653909"/>
          <a:ext cx="939165"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kern="1200" dirty="0" smtClean="0"/>
            <a:t>Example: Barcode/Password: kc123456.</a:t>
          </a:r>
          <a:endParaRPr lang="en-US" sz="2600" kern="1200" dirty="0"/>
        </a:p>
      </dsp:txBody>
      <dsp:txXfrm rot="-5400000">
        <a:off x="2962656" y="3863644"/>
        <a:ext cx="5221098" cy="847473"/>
      </dsp:txXfrm>
    </dsp:sp>
    <dsp:sp modelId="{ABCEAAD3-91C9-4402-8F4A-F9302BF9EFD9}">
      <dsp:nvSpPr>
        <dsp:cNvPr id="0" name=""/>
        <dsp:cNvSpPr/>
      </dsp:nvSpPr>
      <dsp:spPr>
        <a:xfrm>
          <a:off x="0" y="3700402"/>
          <a:ext cx="2962656"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rtl="0">
            <a:lnSpc>
              <a:spcPct val="90000"/>
            </a:lnSpc>
            <a:spcBef>
              <a:spcPct val="0"/>
            </a:spcBef>
            <a:spcAft>
              <a:spcPct val="35000"/>
            </a:spcAft>
          </a:pPr>
          <a:r>
            <a:rPr lang="en-US" sz="1300" kern="1200" dirty="0" smtClean="0"/>
            <a:t>Your Barcode/Password is: the letters “kc” followed by the last 6 digits of your ID number. </a:t>
          </a:r>
          <a:endParaRPr lang="en-US" sz="1300" kern="1200" dirty="0"/>
        </a:p>
      </dsp:txBody>
      <dsp:txXfrm>
        <a:off x="57308" y="3757710"/>
        <a:ext cx="2848040" cy="1059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ADF5B-A0A3-47BE-B9F4-4234E7A9FD0D}">
      <dsp:nvSpPr>
        <dsp:cNvPr id="0" name=""/>
        <dsp:cNvSpPr/>
      </dsp:nvSpPr>
      <dsp:spPr>
        <a:xfrm>
          <a:off x="0" y="75368"/>
          <a:ext cx="8229600" cy="1061406"/>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u="sng" kern="1200" dirty="0" smtClean="0"/>
            <a:t>Helpful Hints for Nursing Research</a:t>
          </a:r>
          <a:endParaRPr lang="en-US" sz="1500" kern="1200" dirty="0"/>
        </a:p>
      </dsp:txBody>
      <dsp:txXfrm>
        <a:off x="51814" y="127182"/>
        <a:ext cx="8125972" cy="957778"/>
      </dsp:txXfrm>
    </dsp:sp>
    <dsp:sp modelId="{D4AAC057-1D3F-4370-B08B-16DDF23EC731}">
      <dsp:nvSpPr>
        <dsp:cNvPr id="0" name=""/>
        <dsp:cNvSpPr/>
      </dsp:nvSpPr>
      <dsp:spPr>
        <a:xfrm>
          <a:off x="0" y="1179974"/>
          <a:ext cx="8229600" cy="1061406"/>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Narrow your results list on the front page of the advanced search screen.  In CINAHL you can set limits such as articles with a nurse as an author.</a:t>
          </a:r>
          <a:endParaRPr lang="en-US" sz="1500" kern="1200" dirty="0"/>
        </a:p>
      </dsp:txBody>
      <dsp:txXfrm>
        <a:off x="51814" y="1231788"/>
        <a:ext cx="8125972" cy="957778"/>
      </dsp:txXfrm>
    </dsp:sp>
    <dsp:sp modelId="{97823C93-E600-400B-B457-1F0DE881EA10}">
      <dsp:nvSpPr>
        <dsp:cNvPr id="0" name=""/>
        <dsp:cNvSpPr/>
      </dsp:nvSpPr>
      <dsp:spPr>
        <a:xfrm>
          <a:off x="0" y="2284581"/>
          <a:ext cx="8229600" cy="1061406"/>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Be sure to look at the references at the end of any article that contains the exact information you are looking for.  The articles may be out of your date range, but you may find additional articles on the topic by the author or other articles on the topic by typing in the article title or author in the database search boxes.</a:t>
          </a:r>
          <a:endParaRPr lang="en-US" sz="1500" kern="1200" dirty="0"/>
        </a:p>
      </dsp:txBody>
      <dsp:txXfrm>
        <a:off x="51814" y="2336395"/>
        <a:ext cx="8125972" cy="957778"/>
      </dsp:txXfrm>
    </dsp:sp>
    <dsp:sp modelId="{1A19FC08-56EC-4C1D-B8D6-69DE595A56D7}">
      <dsp:nvSpPr>
        <dsp:cNvPr id="0" name=""/>
        <dsp:cNvSpPr/>
      </dsp:nvSpPr>
      <dsp:spPr>
        <a:xfrm>
          <a:off x="0" y="3389188"/>
          <a:ext cx="8229600" cy="1061406"/>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Look at the search terms under the word “Subjects” on your results list.  They can help you find terms that you may never have discovered on your own. </a:t>
          </a:r>
          <a:endParaRPr lang="en-US" sz="1500" kern="1200" dirty="0"/>
        </a:p>
      </dsp:txBody>
      <dsp:txXfrm>
        <a:off x="51814" y="3441002"/>
        <a:ext cx="8125972" cy="95777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DC1A2A-876B-4A4D-BF8F-37291BF4F265}" type="datetimeFigureOut">
              <a:rPr lang="en-US" smtClean="0"/>
              <a:pPr/>
              <a:t>10/1/2019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63E269-B561-478A-A809-6C4D58944F71}" type="slidenum">
              <a:rPr lang="en-US" smtClean="0"/>
              <a:pPr/>
              <a:t>‹#›</a:t>
            </a:fld>
            <a:endParaRPr lang="en-US" dirty="0"/>
          </a:p>
        </p:txBody>
      </p:sp>
    </p:spTree>
    <p:extLst>
      <p:ext uri="{BB962C8B-B14F-4D97-AF65-F5344CB8AC3E}">
        <p14:creationId xmlns:p14="http://schemas.microsoft.com/office/powerpoint/2010/main" val="2181082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a:t>
            </a:fld>
            <a:endParaRPr lang="en-US" dirty="0"/>
          </a:p>
        </p:txBody>
      </p:sp>
    </p:spTree>
    <p:extLst>
      <p:ext uri="{BB962C8B-B14F-4D97-AF65-F5344CB8AC3E}">
        <p14:creationId xmlns:p14="http://schemas.microsoft.com/office/powerpoint/2010/main" val="1059074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a:t>
            </a:fld>
            <a:endParaRPr lang="en-US" dirty="0"/>
          </a:p>
        </p:txBody>
      </p:sp>
    </p:spTree>
    <p:extLst>
      <p:ext uri="{BB962C8B-B14F-4D97-AF65-F5344CB8AC3E}">
        <p14:creationId xmlns:p14="http://schemas.microsoft.com/office/powerpoint/2010/main" val="3260252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3</a:t>
            </a:fld>
            <a:endParaRPr lang="en-US" dirty="0"/>
          </a:p>
        </p:txBody>
      </p:sp>
    </p:spTree>
    <p:extLst>
      <p:ext uri="{BB962C8B-B14F-4D97-AF65-F5344CB8AC3E}">
        <p14:creationId xmlns:p14="http://schemas.microsoft.com/office/powerpoint/2010/main" val="1882658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4</a:t>
            </a:fld>
            <a:endParaRPr lang="en-US" dirty="0"/>
          </a:p>
        </p:txBody>
      </p:sp>
    </p:spTree>
    <p:extLst>
      <p:ext uri="{BB962C8B-B14F-4D97-AF65-F5344CB8AC3E}">
        <p14:creationId xmlns:p14="http://schemas.microsoft.com/office/powerpoint/2010/main" val="3910917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5</a:t>
            </a:fld>
            <a:endParaRPr lang="en-US" dirty="0"/>
          </a:p>
        </p:txBody>
      </p:sp>
    </p:spTree>
    <p:extLst>
      <p:ext uri="{BB962C8B-B14F-4D97-AF65-F5344CB8AC3E}">
        <p14:creationId xmlns:p14="http://schemas.microsoft.com/office/powerpoint/2010/main" val="4027239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6</a:t>
            </a:fld>
            <a:endParaRPr lang="en-US" dirty="0"/>
          </a:p>
        </p:txBody>
      </p:sp>
    </p:spTree>
    <p:extLst>
      <p:ext uri="{BB962C8B-B14F-4D97-AF65-F5344CB8AC3E}">
        <p14:creationId xmlns:p14="http://schemas.microsoft.com/office/powerpoint/2010/main" val="2772908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7</a:t>
            </a:fld>
            <a:endParaRPr lang="en-US" dirty="0"/>
          </a:p>
        </p:txBody>
      </p:sp>
    </p:spTree>
    <p:extLst>
      <p:ext uri="{BB962C8B-B14F-4D97-AF65-F5344CB8AC3E}">
        <p14:creationId xmlns:p14="http://schemas.microsoft.com/office/powerpoint/2010/main" val="3091563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8</a:t>
            </a:fld>
            <a:endParaRPr lang="en-US" dirty="0"/>
          </a:p>
        </p:txBody>
      </p:sp>
    </p:spTree>
    <p:extLst>
      <p:ext uri="{BB962C8B-B14F-4D97-AF65-F5344CB8AC3E}">
        <p14:creationId xmlns:p14="http://schemas.microsoft.com/office/powerpoint/2010/main" val="4179839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9</a:t>
            </a:fld>
            <a:endParaRPr lang="en-US" dirty="0"/>
          </a:p>
        </p:txBody>
      </p:sp>
    </p:spTree>
    <p:extLst>
      <p:ext uri="{BB962C8B-B14F-4D97-AF65-F5344CB8AC3E}">
        <p14:creationId xmlns:p14="http://schemas.microsoft.com/office/powerpoint/2010/main" val="3203532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10</a:t>
            </a:fld>
            <a:endParaRPr lang="en-US" dirty="0"/>
          </a:p>
        </p:txBody>
      </p:sp>
    </p:spTree>
    <p:extLst>
      <p:ext uri="{BB962C8B-B14F-4D97-AF65-F5344CB8AC3E}">
        <p14:creationId xmlns:p14="http://schemas.microsoft.com/office/powerpoint/2010/main" val="2139189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11</a:t>
            </a:fld>
            <a:endParaRPr lang="en-US" dirty="0"/>
          </a:p>
        </p:txBody>
      </p:sp>
    </p:spTree>
    <p:extLst>
      <p:ext uri="{BB962C8B-B14F-4D97-AF65-F5344CB8AC3E}">
        <p14:creationId xmlns:p14="http://schemas.microsoft.com/office/powerpoint/2010/main" val="1218231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12</a:t>
            </a:fld>
            <a:endParaRPr lang="en-US" dirty="0"/>
          </a:p>
        </p:txBody>
      </p:sp>
    </p:spTree>
    <p:extLst>
      <p:ext uri="{BB962C8B-B14F-4D97-AF65-F5344CB8AC3E}">
        <p14:creationId xmlns:p14="http://schemas.microsoft.com/office/powerpoint/2010/main" val="2178069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13</a:t>
            </a:fld>
            <a:endParaRPr lang="en-US" dirty="0"/>
          </a:p>
        </p:txBody>
      </p:sp>
    </p:spTree>
    <p:extLst>
      <p:ext uri="{BB962C8B-B14F-4D97-AF65-F5344CB8AC3E}">
        <p14:creationId xmlns:p14="http://schemas.microsoft.com/office/powerpoint/2010/main" val="1881271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14</a:t>
            </a:fld>
            <a:endParaRPr lang="en-US" dirty="0"/>
          </a:p>
        </p:txBody>
      </p:sp>
    </p:spTree>
    <p:extLst>
      <p:ext uri="{BB962C8B-B14F-4D97-AF65-F5344CB8AC3E}">
        <p14:creationId xmlns:p14="http://schemas.microsoft.com/office/powerpoint/2010/main" val="2683406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15</a:t>
            </a:fld>
            <a:endParaRPr lang="en-US" dirty="0"/>
          </a:p>
        </p:txBody>
      </p:sp>
    </p:spTree>
    <p:extLst>
      <p:ext uri="{BB962C8B-B14F-4D97-AF65-F5344CB8AC3E}">
        <p14:creationId xmlns:p14="http://schemas.microsoft.com/office/powerpoint/2010/main" val="2292142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16</a:t>
            </a:fld>
            <a:endParaRPr lang="en-US" dirty="0"/>
          </a:p>
        </p:txBody>
      </p:sp>
    </p:spTree>
    <p:extLst>
      <p:ext uri="{BB962C8B-B14F-4D97-AF65-F5344CB8AC3E}">
        <p14:creationId xmlns:p14="http://schemas.microsoft.com/office/powerpoint/2010/main" val="1516278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17</a:t>
            </a:fld>
            <a:endParaRPr lang="en-US" dirty="0"/>
          </a:p>
        </p:txBody>
      </p:sp>
    </p:spTree>
    <p:extLst>
      <p:ext uri="{BB962C8B-B14F-4D97-AF65-F5344CB8AC3E}">
        <p14:creationId xmlns:p14="http://schemas.microsoft.com/office/powerpoint/2010/main" val="2567240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18</a:t>
            </a:fld>
            <a:endParaRPr lang="en-US" dirty="0"/>
          </a:p>
        </p:txBody>
      </p:sp>
    </p:spTree>
    <p:extLst>
      <p:ext uri="{BB962C8B-B14F-4D97-AF65-F5344CB8AC3E}">
        <p14:creationId xmlns:p14="http://schemas.microsoft.com/office/powerpoint/2010/main" val="650214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19</a:t>
            </a:fld>
            <a:endParaRPr lang="en-US" dirty="0"/>
          </a:p>
        </p:txBody>
      </p:sp>
    </p:spTree>
    <p:extLst>
      <p:ext uri="{BB962C8B-B14F-4D97-AF65-F5344CB8AC3E}">
        <p14:creationId xmlns:p14="http://schemas.microsoft.com/office/powerpoint/2010/main" val="4016655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20</a:t>
            </a:fld>
            <a:endParaRPr lang="en-US" dirty="0"/>
          </a:p>
        </p:txBody>
      </p:sp>
    </p:spTree>
    <p:extLst>
      <p:ext uri="{BB962C8B-B14F-4D97-AF65-F5344CB8AC3E}">
        <p14:creationId xmlns:p14="http://schemas.microsoft.com/office/powerpoint/2010/main" val="194268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21</a:t>
            </a:fld>
            <a:endParaRPr lang="en-US" dirty="0"/>
          </a:p>
        </p:txBody>
      </p:sp>
    </p:spTree>
    <p:extLst>
      <p:ext uri="{BB962C8B-B14F-4D97-AF65-F5344CB8AC3E}">
        <p14:creationId xmlns:p14="http://schemas.microsoft.com/office/powerpoint/2010/main" val="1843652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22</a:t>
            </a:fld>
            <a:endParaRPr lang="en-US" dirty="0"/>
          </a:p>
        </p:txBody>
      </p:sp>
    </p:spTree>
    <p:extLst>
      <p:ext uri="{BB962C8B-B14F-4D97-AF65-F5344CB8AC3E}">
        <p14:creationId xmlns:p14="http://schemas.microsoft.com/office/powerpoint/2010/main" val="1334121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23</a:t>
            </a:fld>
            <a:endParaRPr lang="en-US" dirty="0"/>
          </a:p>
        </p:txBody>
      </p:sp>
    </p:spTree>
    <p:extLst>
      <p:ext uri="{BB962C8B-B14F-4D97-AF65-F5344CB8AC3E}">
        <p14:creationId xmlns:p14="http://schemas.microsoft.com/office/powerpoint/2010/main" val="1567650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24</a:t>
            </a:fld>
            <a:endParaRPr lang="en-US" dirty="0"/>
          </a:p>
        </p:txBody>
      </p:sp>
    </p:spTree>
    <p:extLst>
      <p:ext uri="{BB962C8B-B14F-4D97-AF65-F5344CB8AC3E}">
        <p14:creationId xmlns:p14="http://schemas.microsoft.com/office/powerpoint/2010/main" val="35625894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25</a:t>
            </a:fld>
            <a:endParaRPr lang="en-US" dirty="0"/>
          </a:p>
        </p:txBody>
      </p:sp>
    </p:spTree>
    <p:extLst>
      <p:ext uri="{BB962C8B-B14F-4D97-AF65-F5344CB8AC3E}">
        <p14:creationId xmlns:p14="http://schemas.microsoft.com/office/powerpoint/2010/main" val="41674794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26</a:t>
            </a:fld>
            <a:endParaRPr lang="en-US" dirty="0"/>
          </a:p>
        </p:txBody>
      </p:sp>
    </p:spTree>
    <p:extLst>
      <p:ext uri="{BB962C8B-B14F-4D97-AF65-F5344CB8AC3E}">
        <p14:creationId xmlns:p14="http://schemas.microsoft.com/office/powerpoint/2010/main" val="2355307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27</a:t>
            </a:fld>
            <a:endParaRPr lang="en-US" dirty="0"/>
          </a:p>
        </p:txBody>
      </p:sp>
    </p:spTree>
    <p:extLst>
      <p:ext uri="{BB962C8B-B14F-4D97-AF65-F5344CB8AC3E}">
        <p14:creationId xmlns:p14="http://schemas.microsoft.com/office/powerpoint/2010/main" val="2062098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63E269-B561-478A-A809-6C4D58944F71}" type="slidenum">
              <a:rPr lang="en-US" smtClean="0"/>
              <a:pPr/>
              <a:t>28</a:t>
            </a:fld>
            <a:endParaRPr lang="en-US" dirty="0"/>
          </a:p>
        </p:txBody>
      </p:sp>
    </p:spTree>
    <p:extLst>
      <p:ext uri="{BB962C8B-B14F-4D97-AF65-F5344CB8AC3E}">
        <p14:creationId xmlns:p14="http://schemas.microsoft.com/office/powerpoint/2010/main" val="438826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1C08A-7692-4870-931C-AA1CB3B53ECA}"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E2E39F-1B82-4FA3-9782-79DAB239C38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81C08A-7692-4870-931C-AA1CB3B53ECA}" type="datetimeFigureOut">
              <a:rPr lang="en-US" smtClean="0"/>
              <a:pPr/>
              <a:t>10/1/2019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2E39F-1B82-4FA3-9782-79DAB239C38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www.kcu.edu/"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www.kcu.edu/librar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kcu.edu/library/online-learning/passwords/"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hyperlink" Target="https://www.kcu.edu/library/research/databases/"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kcu.edu/library/research/databases/"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www.kcu.edu/library/online-learning/tutorial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kcu.edu/library/research/tutorial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kcu.edu/library/online-learning/books-e-book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kcu.edu/wp-content/uploads/2014/09/Inter-Library-Loan-Forms-and-Information.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6.xml"/><Relationship Id="rId4" Type="http://schemas.openxmlformats.org/officeDocument/2006/relationships/image" Target="../media/image21.jpg"/></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0-eds.a.ebscohost.com.library.acaweb.org/ehost/search/advanced?sid=b97b4ebb-54eb-4888-ba73-46507b335b61@sessionmgr4001&amp;vid=0&amp;hid=4203" TargetMode="Externa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ahoma" pitchFamily="34" charset="0"/>
                <a:cs typeface="Tahoma" pitchFamily="34" charset="0"/>
              </a:rPr>
              <a:t>Welcome to Young Library Online</a:t>
            </a:r>
            <a:endParaRPr lang="en-US" dirty="0">
              <a:latin typeface="Tahoma" pitchFamily="34" charset="0"/>
              <a:cs typeface="Tahoma"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3530599"/>
            <a:ext cx="3581400" cy="2387600"/>
          </a:xfrm>
          <a:prstGeom prst="rect">
            <a:avLst/>
          </a:prstGeom>
        </p:spPr>
      </p:pic>
      <p:pic>
        <p:nvPicPr>
          <p:cNvPr id="11" name="Picture 10"/>
          <p:cNvPicPr/>
          <p:nvPr/>
        </p:nvPicPr>
        <p:blipFill rotWithShape="1">
          <a:blip r:embed="rId4"/>
          <a:srcRect t="5411" b="7816"/>
          <a:stretch/>
        </p:blipFill>
        <p:spPr bwMode="auto">
          <a:xfrm>
            <a:off x="4724400" y="3579018"/>
            <a:ext cx="3429000" cy="2290762"/>
          </a:xfrm>
          <a:prstGeom prst="rect">
            <a:avLst/>
          </a:prstGeom>
          <a:ln w="57150">
            <a:solidFill>
              <a:schemeClr val="tx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ahoma" pitchFamily="34" charset="0"/>
                <a:cs typeface="Tahoma" pitchFamily="34" charset="0"/>
              </a:rPr>
              <a:t>Young Library Online Orientation</a:t>
            </a:r>
            <a:endParaRPr lang="en-US" dirty="0">
              <a:latin typeface="Tahoma" pitchFamily="34" charset="0"/>
              <a:cs typeface="Tahoma" pitchFamily="34" charset="0"/>
            </a:endParaRPr>
          </a:p>
        </p:txBody>
      </p:sp>
      <p:sp>
        <p:nvSpPr>
          <p:cNvPr id="3" name="TextBox 2"/>
          <p:cNvSpPr txBox="1"/>
          <p:nvPr/>
        </p:nvSpPr>
        <p:spPr>
          <a:xfrm>
            <a:off x="1219200" y="1828800"/>
            <a:ext cx="6934200" cy="4093428"/>
          </a:xfrm>
          <a:prstGeom prst="rect">
            <a:avLst/>
          </a:prstGeom>
          <a:noFill/>
        </p:spPr>
        <p:txBody>
          <a:bodyPr wrap="square" rtlCol="0">
            <a:spAutoFit/>
          </a:bodyPr>
          <a:lstStyle/>
          <a:p>
            <a:pPr algn="ctr"/>
            <a:r>
              <a:rPr lang="en-US" sz="2000" dirty="0" smtClean="0">
                <a:latin typeface="Tahoma" pitchFamily="34" charset="0"/>
                <a:cs typeface="Tahoma" pitchFamily="34" charset="0"/>
              </a:rPr>
              <a:t>Welcome to Young Library and your Online program.  We are pleased to have you at Kentucky Christian University. This presentation is designed to help you identify and acquire information for your online assignments.</a:t>
            </a:r>
          </a:p>
          <a:p>
            <a:pPr algn="ctr"/>
            <a:endParaRPr lang="en-US" sz="2000" dirty="0">
              <a:latin typeface="Tahoma" pitchFamily="34" charset="0"/>
              <a:cs typeface="Tahoma" pitchFamily="34" charset="0"/>
            </a:endParaRPr>
          </a:p>
          <a:p>
            <a:pPr algn="ctr"/>
            <a:r>
              <a:rPr lang="en-US" sz="2000" dirty="0" smtClean="0">
                <a:latin typeface="Tahoma" pitchFamily="34" charset="0"/>
                <a:cs typeface="Tahoma" pitchFamily="34" charset="0"/>
              </a:rPr>
              <a:t>There are three areas that we will cover for your orientation:</a:t>
            </a:r>
          </a:p>
          <a:p>
            <a:pPr algn="ctr"/>
            <a:endParaRPr lang="en-US" sz="2000" dirty="0" smtClean="0">
              <a:latin typeface="Tahoma" pitchFamily="34" charset="0"/>
              <a:cs typeface="Tahoma" pitchFamily="34" charset="0"/>
            </a:endParaRPr>
          </a:p>
          <a:p>
            <a:pPr marL="1714500" lvl="3" indent="-342900">
              <a:buAutoNum type="arabicPeriod"/>
            </a:pPr>
            <a:r>
              <a:rPr lang="en-US" sz="2000" dirty="0" smtClean="0">
                <a:latin typeface="Tahoma" pitchFamily="34" charset="0"/>
                <a:cs typeface="Tahoma" pitchFamily="34" charset="0"/>
              </a:rPr>
              <a:t>Navigating the Web Page</a:t>
            </a:r>
          </a:p>
          <a:p>
            <a:pPr marL="1714500" lvl="3" indent="-342900">
              <a:buAutoNum type="arabicPeriod"/>
            </a:pPr>
            <a:r>
              <a:rPr lang="en-US" sz="2000" dirty="0" smtClean="0">
                <a:latin typeface="Tahoma" pitchFamily="34" charset="0"/>
                <a:cs typeface="Tahoma" pitchFamily="34" charset="0"/>
              </a:rPr>
              <a:t>Library Research and Terminology</a:t>
            </a:r>
          </a:p>
          <a:p>
            <a:pPr marL="1714500" lvl="3" indent="-342900">
              <a:buAutoNum type="arabicPeriod"/>
            </a:pPr>
            <a:r>
              <a:rPr lang="en-US" sz="2000" dirty="0" smtClean="0">
                <a:latin typeface="Tahoma" pitchFamily="34" charset="0"/>
                <a:cs typeface="Tahoma" pitchFamily="34" charset="0"/>
              </a:rPr>
              <a:t>Identifying tools for information retrieval.</a:t>
            </a:r>
          </a:p>
          <a:p>
            <a:pPr marL="1714500" lvl="3" indent="-342900">
              <a:buAutoNum type="arabicPeriod"/>
            </a:pPr>
            <a:r>
              <a:rPr lang="en-US" sz="2000" dirty="0" smtClean="0">
                <a:latin typeface="Tahoma" pitchFamily="34" charset="0"/>
                <a:cs typeface="Tahoma" pitchFamily="34" charset="0"/>
              </a:rPr>
              <a:t>An additional section provides some practice exercises.</a:t>
            </a:r>
            <a:endParaRPr lang="en-US" sz="2000" dirty="0">
              <a:latin typeface="Tahoma" pitchFamily="34" charset="0"/>
              <a:cs typeface="Tahoma" pitchFamily="34" charset="0"/>
            </a:endParaRPr>
          </a:p>
        </p:txBody>
      </p:sp>
      <p:sp>
        <p:nvSpPr>
          <p:cNvPr id="4" name="Rectangle 3"/>
          <p:cNvSpPr/>
          <p:nvPr/>
        </p:nvSpPr>
        <p:spPr>
          <a:xfrm>
            <a:off x="6019800" y="4419600"/>
            <a:ext cx="457200" cy="152400"/>
          </a:xfrm>
          <a:prstGeom prst="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858000" y="4724400"/>
            <a:ext cx="533400" cy="152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772400" y="4953000"/>
            <a:ext cx="533400" cy="228600"/>
          </a:xfrm>
          <a:prstGeom prst="rect">
            <a:avLst/>
          </a:prstGeom>
          <a:solidFill>
            <a:schemeClr val="accent6">
              <a:lumMod val="75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lstStyle/>
          <a:p>
            <a:r>
              <a:rPr lang="en-US" dirty="0" smtClean="0">
                <a:latin typeface="Tahoma" pitchFamily="34" charset="0"/>
                <a:cs typeface="Tahoma" pitchFamily="34" charset="0"/>
              </a:rPr>
              <a:t>Locating the Web Page</a:t>
            </a:r>
            <a:endParaRPr lang="en-US" dirty="0">
              <a:latin typeface="Tahoma" pitchFamily="34" charset="0"/>
              <a:cs typeface="Tahoma" pitchFamily="34" charset="0"/>
            </a:endParaRPr>
          </a:p>
        </p:txBody>
      </p:sp>
      <p:sp>
        <p:nvSpPr>
          <p:cNvPr id="3" name="Content Placeholder 2"/>
          <p:cNvSpPr>
            <a:spLocks noGrp="1"/>
          </p:cNvSpPr>
          <p:nvPr>
            <p:ph sz="half" idx="1"/>
          </p:nvPr>
        </p:nvSpPr>
        <p:spPr>
          <a:xfrm>
            <a:off x="457200" y="2743201"/>
            <a:ext cx="4038600" cy="2438400"/>
          </a:xfrm>
        </p:spPr>
        <p:txBody>
          <a:bodyPr>
            <a:normAutofit fontScale="85000" lnSpcReduction="10000"/>
          </a:bodyPr>
          <a:lstStyle/>
          <a:p>
            <a:r>
              <a:rPr lang="en-US" u="sng" dirty="0" smtClean="0">
                <a:latin typeface="Tahoma" pitchFamily="34" charset="0"/>
                <a:cs typeface="Tahoma" pitchFamily="34" charset="0"/>
              </a:rPr>
              <a:t>Use the KCU home page</a:t>
            </a:r>
          </a:p>
          <a:p>
            <a:pPr lvl="1"/>
            <a:endParaRPr lang="en-US" sz="1800" dirty="0" smtClean="0">
              <a:latin typeface="Tahoma" pitchFamily="34" charset="0"/>
              <a:cs typeface="Tahoma" pitchFamily="34" charset="0"/>
            </a:endParaRPr>
          </a:p>
          <a:p>
            <a:pPr lvl="1"/>
            <a:r>
              <a:rPr lang="en-US" sz="1800" dirty="0" smtClean="0">
                <a:latin typeface="Tahoma" pitchFamily="34" charset="0"/>
                <a:cs typeface="Tahoma" pitchFamily="34" charset="0"/>
              </a:rPr>
              <a:t>Type in the KCU URL (</a:t>
            </a:r>
            <a:r>
              <a:rPr lang="en-US" sz="1800" dirty="0" smtClean="0">
                <a:latin typeface="Tahoma" pitchFamily="34" charset="0"/>
                <a:cs typeface="Tahoma" pitchFamily="34" charset="0"/>
                <a:hlinkClick r:id="rId3"/>
              </a:rPr>
              <a:t>www.kcu.edu</a:t>
            </a:r>
            <a:r>
              <a:rPr lang="en-US" sz="1800" dirty="0" smtClean="0">
                <a:latin typeface="Tahoma" pitchFamily="34" charset="0"/>
                <a:cs typeface="Tahoma" pitchFamily="34" charset="0"/>
              </a:rPr>
              <a:t>) </a:t>
            </a:r>
          </a:p>
          <a:p>
            <a:pPr lvl="1">
              <a:buNone/>
            </a:pPr>
            <a:endParaRPr lang="en-US" sz="1800" dirty="0" smtClean="0">
              <a:latin typeface="Tahoma" pitchFamily="34" charset="0"/>
              <a:cs typeface="Tahoma" pitchFamily="34" charset="0"/>
            </a:endParaRPr>
          </a:p>
          <a:p>
            <a:pPr lvl="1"/>
            <a:r>
              <a:rPr lang="en-US" sz="1800" dirty="0" smtClean="0">
                <a:latin typeface="Tahoma" pitchFamily="34" charset="0"/>
                <a:cs typeface="Tahoma" pitchFamily="34" charset="0"/>
              </a:rPr>
              <a:t>Click on “Library” located at the top of the page or under “Quick Links” at the bottom of the page.</a:t>
            </a:r>
            <a:endParaRPr lang="en-US" sz="1800" dirty="0">
              <a:latin typeface="Tahoma" pitchFamily="34" charset="0"/>
              <a:cs typeface="Tahoma" pitchFamily="34" charset="0"/>
            </a:endParaRPr>
          </a:p>
        </p:txBody>
      </p:sp>
      <p:sp>
        <p:nvSpPr>
          <p:cNvPr id="4" name="Content Placeholder 3"/>
          <p:cNvSpPr>
            <a:spLocks noGrp="1"/>
          </p:cNvSpPr>
          <p:nvPr>
            <p:ph sz="half" idx="2"/>
          </p:nvPr>
        </p:nvSpPr>
        <p:spPr>
          <a:xfrm>
            <a:off x="4648200" y="2743201"/>
            <a:ext cx="4038600" cy="1905000"/>
          </a:xfrm>
        </p:spPr>
        <p:txBody>
          <a:bodyPr>
            <a:normAutofit fontScale="85000" lnSpcReduction="10000"/>
          </a:bodyPr>
          <a:lstStyle/>
          <a:p>
            <a:r>
              <a:rPr lang="en-US" u="sng" dirty="0" smtClean="0">
                <a:latin typeface="Tahoma" pitchFamily="34" charset="0"/>
                <a:cs typeface="Tahoma" pitchFamily="34" charset="0"/>
              </a:rPr>
              <a:t>Go directly to the Library web page</a:t>
            </a:r>
          </a:p>
          <a:p>
            <a:endParaRPr lang="en-US" u="sng" dirty="0">
              <a:latin typeface="Tahoma" pitchFamily="34" charset="0"/>
              <a:cs typeface="Tahoma" pitchFamily="34" charset="0"/>
            </a:endParaRPr>
          </a:p>
          <a:p>
            <a:pPr lvl="1"/>
            <a:r>
              <a:rPr lang="en-US" sz="1800" dirty="0" smtClean="0">
                <a:latin typeface="Tahoma" pitchFamily="34" charset="0"/>
                <a:cs typeface="Tahoma" pitchFamily="34" charset="0"/>
              </a:rPr>
              <a:t>The Young Library URL is </a:t>
            </a:r>
            <a:r>
              <a:rPr lang="en-US" sz="1800" dirty="0">
                <a:latin typeface="Tahoma" pitchFamily="34" charset="0"/>
                <a:cs typeface="Tahoma" pitchFamily="34" charset="0"/>
                <a:hlinkClick r:id="rId4"/>
              </a:rPr>
              <a:t>https://www.kcu.edu/library</a:t>
            </a:r>
            <a:r>
              <a:rPr lang="en-US" sz="1800" dirty="0" smtClean="0">
                <a:latin typeface="Tahoma" pitchFamily="34" charset="0"/>
                <a:cs typeface="Tahoma" pitchFamily="34" charset="0"/>
                <a:hlinkClick r:id="rId4"/>
              </a:rPr>
              <a:t>/</a:t>
            </a:r>
            <a:r>
              <a:rPr lang="en-US" sz="1800" dirty="0" smtClean="0">
                <a:latin typeface="Tahoma" pitchFamily="34" charset="0"/>
                <a:cs typeface="Tahoma" pitchFamily="34" charset="0"/>
              </a:rPr>
              <a:t> </a:t>
            </a:r>
          </a:p>
          <a:p>
            <a:pPr>
              <a:buNone/>
            </a:pPr>
            <a:endParaRPr lang="en-US" u="sng" dirty="0">
              <a:latin typeface="Tahoma" pitchFamily="34" charset="0"/>
              <a:cs typeface="Tahoma" pitchFamily="34" charset="0"/>
            </a:endParaRPr>
          </a:p>
          <a:p>
            <a:pPr>
              <a:buNone/>
            </a:pPr>
            <a:endParaRPr lang="en-US" sz="1800" dirty="0">
              <a:latin typeface="Tahoma" pitchFamily="34" charset="0"/>
              <a:cs typeface="Tahoma" pitchFamily="34" charset="0"/>
            </a:endParaRPr>
          </a:p>
        </p:txBody>
      </p:sp>
      <p:sp>
        <p:nvSpPr>
          <p:cNvPr id="5" name="TextBox 4"/>
          <p:cNvSpPr txBox="1"/>
          <p:nvPr/>
        </p:nvSpPr>
        <p:spPr>
          <a:xfrm>
            <a:off x="685800" y="1828800"/>
            <a:ext cx="7848600" cy="369332"/>
          </a:xfrm>
          <a:prstGeom prst="rect">
            <a:avLst/>
          </a:prstGeom>
          <a:noFill/>
        </p:spPr>
        <p:txBody>
          <a:bodyPr wrap="square" rtlCol="0">
            <a:spAutoFit/>
          </a:bodyPr>
          <a:lstStyle/>
          <a:p>
            <a:r>
              <a:rPr lang="en-US" dirty="0" smtClean="0">
                <a:latin typeface="Tahoma" pitchFamily="34" charset="0"/>
                <a:cs typeface="Tahoma" pitchFamily="34" charset="0"/>
              </a:rPr>
              <a:t>There are two ways to get to the Young Library Web page:</a:t>
            </a:r>
            <a:endParaRPr lang="en-US"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200" dirty="0" smtClean="0">
                <a:latin typeface="Tahoma" pitchFamily="34" charset="0"/>
                <a:cs typeface="Tahoma" pitchFamily="34" charset="0"/>
              </a:rPr>
              <a:t/>
            </a:r>
            <a:br>
              <a:rPr lang="en-US" sz="2200" dirty="0" smtClean="0">
                <a:latin typeface="Tahoma" pitchFamily="34" charset="0"/>
                <a:cs typeface="Tahoma" pitchFamily="34" charset="0"/>
              </a:rPr>
            </a:br>
            <a:r>
              <a:rPr lang="en-US" sz="2200" dirty="0">
                <a:latin typeface="Tahoma" pitchFamily="34" charset="0"/>
                <a:cs typeface="Tahoma" pitchFamily="34" charset="0"/>
              </a:rPr>
              <a:t/>
            </a:r>
            <a:br>
              <a:rPr lang="en-US" sz="2200" dirty="0">
                <a:latin typeface="Tahoma" pitchFamily="34" charset="0"/>
                <a:cs typeface="Tahoma" pitchFamily="34" charset="0"/>
              </a:rPr>
            </a:br>
            <a:r>
              <a:rPr lang="en-US" sz="2200" dirty="0" smtClean="0">
                <a:latin typeface="Tahoma" pitchFamily="34" charset="0"/>
                <a:cs typeface="Tahoma" pitchFamily="34" charset="0"/>
              </a:rPr>
              <a:t>Notice the gray bars that are located on the left column of the page.  These main headings will allow you to navigate through the web page.</a:t>
            </a:r>
            <a:r>
              <a:rPr lang="en-US" dirty="0" smtClean="0">
                <a:latin typeface="Tahoma" pitchFamily="34" charset="0"/>
                <a:cs typeface="Tahoma" pitchFamily="34" charset="0"/>
              </a:rPr>
              <a:t/>
            </a:r>
            <a:br>
              <a:rPr lang="en-US" dirty="0" smtClean="0">
                <a:latin typeface="Tahoma" pitchFamily="34" charset="0"/>
                <a:cs typeface="Tahoma" pitchFamily="34" charset="0"/>
              </a:rPr>
            </a:br>
            <a:endParaRPr lang="en-US" dirty="0"/>
          </a:p>
        </p:txBody>
      </p:sp>
      <p:pic>
        <p:nvPicPr>
          <p:cNvPr id="7" name="Content Placeholder 6"/>
          <p:cNvPicPr>
            <a:picLocks noGrp="1"/>
          </p:cNvPicPr>
          <p:nvPr>
            <p:ph idx="1"/>
          </p:nvPr>
        </p:nvPicPr>
        <p:blipFill rotWithShape="1">
          <a:blip r:embed="rId3"/>
          <a:srcRect t="5411" b="7816"/>
          <a:stretch/>
        </p:blipFill>
        <p:spPr bwMode="auto">
          <a:xfrm>
            <a:off x="990600" y="1371600"/>
            <a:ext cx="7315200" cy="4953000"/>
          </a:xfrm>
          <a:prstGeom prst="rect">
            <a:avLst/>
          </a:prstGeom>
          <a:ln w="38100">
            <a:solidFill>
              <a:schemeClr val="tx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cxnSp>
        <p:nvCxnSpPr>
          <p:cNvPr id="6" name="Straight Arrow Connector 5"/>
          <p:cNvCxnSpPr/>
          <p:nvPr/>
        </p:nvCxnSpPr>
        <p:spPr>
          <a:xfrm>
            <a:off x="2517929" y="1143000"/>
            <a:ext cx="0" cy="182880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20000"/>
              <a:lumOff val="80000"/>
            </a:schemeClr>
          </a:solidFill>
          <a:ln w="12700">
            <a:solidFill>
              <a:schemeClr val="tx1"/>
            </a:solidFill>
          </a:ln>
        </p:spPr>
        <p:txBody>
          <a:bodyPr>
            <a:normAutofit/>
          </a:bodyPr>
          <a:lstStyle/>
          <a:p>
            <a:r>
              <a:rPr lang="en-US" dirty="0" smtClean="0">
                <a:latin typeface="Tahoma" pitchFamily="34" charset="0"/>
                <a:cs typeface="Tahoma" pitchFamily="34" charset="0"/>
              </a:rPr>
              <a:t>Off-Campus Access</a:t>
            </a:r>
            <a:endParaRPr lang="en-US" dirty="0">
              <a:latin typeface="Tahoma" pitchFamily="34" charset="0"/>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91973105"/>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962400" y="5715000"/>
            <a:ext cx="4343400" cy="369332"/>
          </a:xfrm>
          <a:prstGeom prst="rect">
            <a:avLst/>
          </a:prstGeom>
          <a:noFill/>
        </p:spPr>
        <p:txBody>
          <a:bodyPr wrap="square" rtlCol="0">
            <a:spAutoFit/>
          </a:bodyPr>
          <a:lstStyle/>
          <a:p>
            <a:pPr lvl="0"/>
            <a:r>
              <a:rPr lang="en-US" dirty="0"/>
              <a:t>“</a:t>
            </a:r>
            <a:r>
              <a:rPr lang="en-US" dirty="0">
                <a:hlinkClick r:id="rId8"/>
              </a:rPr>
              <a:t>Off-Campus Passwords”</a:t>
            </a:r>
            <a:endParaRPr lang="en-US" dirty="0"/>
          </a:p>
        </p:txBody>
      </p:sp>
      <p:pic>
        <p:nvPicPr>
          <p:cNvPr id="3" name="Picture 2"/>
          <p:cNvPicPr>
            <a:picLocks noChangeAspect="1"/>
          </p:cNvPicPr>
          <p:nvPr/>
        </p:nvPicPr>
        <p:blipFill rotWithShape="1">
          <a:blip r:embed="rId9">
            <a:extLst>
              <a:ext uri="{28A0092B-C50C-407E-A947-70E740481C1C}">
                <a14:useLocalDpi xmlns:a14="http://schemas.microsoft.com/office/drawing/2010/main" val="0"/>
              </a:ext>
            </a:extLst>
          </a:blip>
          <a:srcRect l="26352" t="22660" r="27027" b="21622"/>
          <a:stretch/>
        </p:blipFill>
        <p:spPr>
          <a:xfrm>
            <a:off x="4495800" y="1444015"/>
            <a:ext cx="3185368" cy="2141335"/>
          </a:xfrm>
          <a:prstGeom prst="rect">
            <a:avLst/>
          </a:prstGeom>
        </p:spPr>
      </p:pic>
    </p:spTree>
    <p:extLst>
      <p:ext uri="{BB962C8B-B14F-4D97-AF65-F5344CB8AC3E}">
        <p14:creationId xmlns:p14="http://schemas.microsoft.com/office/powerpoint/2010/main" val="97809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normAutofit fontScale="90000"/>
          </a:bodyPr>
          <a:lstStyle/>
          <a:p>
            <a:r>
              <a:rPr lang="en-US" dirty="0" smtClean="0">
                <a:latin typeface="Tahoma" pitchFamily="34" charset="0"/>
                <a:cs typeface="Tahoma" pitchFamily="34" charset="0"/>
              </a:rPr>
              <a:t>Online Learning Tab</a:t>
            </a:r>
            <a:br>
              <a:rPr lang="en-US" dirty="0" smtClean="0">
                <a:latin typeface="Tahoma" pitchFamily="34" charset="0"/>
                <a:cs typeface="Tahoma" pitchFamily="34" charset="0"/>
              </a:rPr>
            </a:br>
            <a:r>
              <a:rPr lang="en-US" dirty="0" smtClean="0">
                <a:latin typeface="Tahoma" pitchFamily="34" charset="0"/>
                <a:cs typeface="Tahoma" pitchFamily="34" charset="0"/>
              </a:rPr>
              <a:t>Tutorials</a:t>
            </a:r>
            <a:endParaRPr lang="en-US" dirty="0">
              <a:latin typeface="Tahoma" pitchFamily="34" charset="0"/>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8233175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normAutofit fontScale="90000"/>
          </a:bodyPr>
          <a:lstStyle/>
          <a:p>
            <a:r>
              <a:rPr lang="en-US" dirty="0" smtClean="0">
                <a:latin typeface="Tahoma" pitchFamily="34" charset="0"/>
                <a:cs typeface="Tahoma" pitchFamily="34" charset="0"/>
              </a:rPr>
              <a:t>Online Learning Tab</a:t>
            </a:r>
            <a:br>
              <a:rPr lang="en-US" dirty="0" smtClean="0">
                <a:latin typeface="Tahoma" pitchFamily="34" charset="0"/>
                <a:cs typeface="Tahoma" pitchFamily="34" charset="0"/>
              </a:rPr>
            </a:br>
            <a:r>
              <a:rPr lang="en-US" dirty="0" smtClean="0">
                <a:latin typeface="Tahoma" pitchFamily="34" charset="0"/>
                <a:cs typeface="Tahoma" pitchFamily="34" charset="0"/>
              </a:rPr>
              <a:t>Finding Books and Articles</a:t>
            </a:r>
            <a:endParaRPr lang="en-US" dirty="0"/>
          </a:p>
        </p:txBody>
      </p:sp>
      <p:sp>
        <p:nvSpPr>
          <p:cNvPr id="4" name="Content Placeholder 3"/>
          <p:cNvSpPr>
            <a:spLocks noGrp="1"/>
          </p:cNvSpPr>
          <p:nvPr>
            <p:ph sz="half" idx="2"/>
          </p:nvPr>
        </p:nvSpPr>
        <p:spPr/>
        <p:txBody>
          <a:bodyPr>
            <a:normAutofit fontScale="92500" lnSpcReduction="20000"/>
          </a:bodyPr>
          <a:lstStyle/>
          <a:p>
            <a:r>
              <a:rPr lang="en-US" sz="2400" dirty="0" smtClean="0">
                <a:latin typeface="Tahoma" pitchFamily="34" charset="0"/>
                <a:cs typeface="Tahoma" pitchFamily="34" charset="0"/>
              </a:rPr>
              <a:t>To your left on the Online learning tab you will see a menu of pages.  </a:t>
            </a:r>
          </a:p>
          <a:p>
            <a:pPr>
              <a:buNone/>
            </a:pPr>
            <a:endParaRPr lang="en-US" sz="2400" dirty="0" smtClean="0">
              <a:latin typeface="Tahoma" pitchFamily="34" charset="0"/>
              <a:cs typeface="Tahoma" pitchFamily="34" charset="0"/>
            </a:endParaRPr>
          </a:p>
          <a:p>
            <a:r>
              <a:rPr lang="en-US" sz="2400" dirty="0" smtClean="0">
                <a:latin typeface="Tahoma" pitchFamily="34" charset="0"/>
                <a:cs typeface="Tahoma" pitchFamily="34" charset="0"/>
              </a:rPr>
              <a:t>Using these pages you can navigate to instructions on how to find print titles, electronic books, journals, and journal articles.</a:t>
            </a:r>
          </a:p>
          <a:p>
            <a:pPr>
              <a:buNone/>
            </a:pPr>
            <a:endParaRPr lang="en-US" sz="2400" dirty="0" smtClean="0">
              <a:latin typeface="Tahoma" pitchFamily="34" charset="0"/>
              <a:cs typeface="Tahoma" pitchFamily="34" charset="0"/>
            </a:endParaRPr>
          </a:p>
          <a:p>
            <a:r>
              <a:rPr lang="en-US" sz="2400" dirty="0" smtClean="0">
                <a:latin typeface="Tahoma" pitchFamily="34" charset="0"/>
                <a:cs typeface="Tahoma" pitchFamily="34" charset="0"/>
              </a:rPr>
              <a:t>You may want to print off these instructions to minimize clicking multiple times</a:t>
            </a:r>
          </a:p>
          <a:p>
            <a:endParaRPr lang="en-US" dirty="0"/>
          </a:p>
        </p:txBody>
      </p:sp>
      <p:pic>
        <p:nvPicPr>
          <p:cNvPr id="13" name="Content Placeholder 12"/>
          <p:cNvPicPr>
            <a:picLocks noGrp="1"/>
          </p:cNvPicPr>
          <p:nvPr>
            <p:ph sz="half" idx="1"/>
          </p:nvPr>
        </p:nvPicPr>
        <p:blipFill rotWithShape="1">
          <a:blip r:embed="rId3"/>
          <a:srcRect l="13597" t="10546" r="39814" b="23390"/>
          <a:stretch/>
        </p:blipFill>
        <p:spPr bwMode="auto">
          <a:xfrm>
            <a:off x="481653" y="1600200"/>
            <a:ext cx="3989693" cy="4525963"/>
          </a:xfrm>
          <a:prstGeom prst="rect">
            <a:avLst/>
          </a:prstGeom>
          <a:ln>
            <a:solidFill>
              <a:schemeClr val="tx1"/>
            </a:solidFill>
          </a:ln>
          <a:extLst>
            <a:ext uri="{53640926-AAD7-44D8-BBD7-CCE9431645EC}">
              <a14:shadowObscured xmlns:a14="http://schemas.microsoft.com/office/drawing/2010/main"/>
            </a:ext>
          </a:extLst>
        </p:spPr>
      </p:pic>
      <p:cxnSp>
        <p:nvCxnSpPr>
          <p:cNvPr id="8" name="Straight Arrow Connector 7"/>
          <p:cNvCxnSpPr/>
          <p:nvPr/>
        </p:nvCxnSpPr>
        <p:spPr>
          <a:xfrm flipH="1">
            <a:off x="1676400" y="3657600"/>
            <a:ext cx="3276600" cy="152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1828800" y="3810000"/>
            <a:ext cx="3124200" cy="762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normAutofit fontScale="90000"/>
          </a:bodyPr>
          <a:lstStyle/>
          <a:p>
            <a:r>
              <a:rPr lang="en-US" dirty="0" smtClean="0">
                <a:latin typeface="Tahoma" pitchFamily="34" charset="0"/>
                <a:cs typeface="Tahoma" pitchFamily="34" charset="0"/>
              </a:rPr>
              <a:t>Online Learning Tab</a:t>
            </a:r>
            <a:br>
              <a:rPr lang="en-US" dirty="0" smtClean="0">
                <a:latin typeface="Tahoma" pitchFamily="34" charset="0"/>
                <a:cs typeface="Tahoma" pitchFamily="34" charset="0"/>
              </a:rPr>
            </a:br>
            <a:r>
              <a:rPr lang="en-US" dirty="0" smtClean="0">
                <a:latin typeface="Tahoma" pitchFamily="34" charset="0"/>
                <a:cs typeface="Tahoma" pitchFamily="34" charset="0"/>
              </a:rPr>
              <a:t>Citation Help</a:t>
            </a:r>
            <a:endParaRPr lang="en-US" dirty="0">
              <a:latin typeface="Tahoma" pitchFamily="34" charset="0"/>
              <a:cs typeface="Tahoma" pitchFamily="34" charset="0"/>
            </a:endParaRPr>
          </a:p>
        </p:txBody>
      </p:sp>
      <p:sp>
        <p:nvSpPr>
          <p:cNvPr id="4" name="Content Placeholder 3"/>
          <p:cNvSpPr>
            <a:spLocks noGrp="1"/>
          </p:cNvSpPr>
          <p:nvPr>
            <p:ph sz="half" idx="2"/>
          </p:nvPr>
        </p:nvSpPr>
        <p:spPr/>
        <p:txBody>
          <a:bodyPr>
            <a:normAutofit fontScale="77500" lnSpcReduction="20000"/>
          </a:bodyPr>
          <a:lstStyle/>
          <a:p>
            <a:r>
              <a:rPr lang="en-US" dirty="0" smtClean="0"/>
              <a:t>APA style is the standard for the Nursing Program.  These links will help support the instructions in your APA manual.</a:t>
            </a:r>
            <a:endParaRPr lang="en-US" dirty="0"/>
          </a:p>
          <a:p>
            <a:r>
              <a:rPr lang="en-US" dirty="0" smtClean="0"/>
              <a:t>At the bottom of the “Citation Help” page are list of links to Citation generators. These are easy ways to create a starting point for the citations of your sources</a:t>
            </a:r>
          </a:p>
          <a:p>
            <a:r>
              <a:rPr lang="en-US" dirty="0" smtClean="0"/>
              <a:t>Be sure to check all citations against the style book recommended by your course instructor.</a:t>
            </a:r>
            <a:endParaRPr lang="en-US" dirty="0"/>
          </a:p>
        </p:txBody>
      </p:sp>
      <p:pic>
        <p:nvPicPr>
          <p:cNvPr id="10" name="Content Placeholder 9"/>
          <p:cNvPicPr>
            <a:picLocks noGrp="1"/>
          </p:cNvPicPr>
          <p:nvPr>
            <p:ph sz="half" idx="1"/>
          </p:nvPr>
        </p:nvPicPr>
        <p:blipFill rotWithShape="1">
          <a:blip r:embed="rId3"/>
          <a:srcRect l="10581" t="10622" r="11343" b="4007"/>
          <a:stretch/>
        </p:blipFill>
        <p:spPr bwMode="auto">
          <a:xfrm>
            <a:off x="457200" y="1662622"/>
            <a:ext cx="4191000" cy="4357178"/>
          </a:xfrm>
          <a:prstGeom prst="rect">
            <a:avLst/>
          </a:prstGeom>
          <a:ln w="12700">
            <a:solidFill>
              <a:schemeClr val="tx1"/>
            </a:solidFill>
          </a:ln>
          <a:extLst>
            <a:ext uri="{53640926-AAD7-44D8-BBD7-CCE9431645EC}">
              <a14:shadowObscured xmlns:a14="http://schemas.microsoft.com/office/drawing/2010/main"/>
            </a:ext>
          </a:extLst>
        </p:spPr>
      </p:pic>
      <p:cxnSp>
        <p:nvCxnSpPr>
          <p:cNvPr id="9" name="Straight Arrow Connector 8"/>
          <p:cNvCxnSpPr/>
          <p:nvPr/>
        </p:nvCxnSpPr>
        <p:spPr>
          <a:xfrm flipH="1">
            <a:off x="2667000" y="2286000"/>
            <a:ext cx="2209800" cy="990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2667000" y="4191000"/>
            <a:ext cx="2286000" cy="1219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ECFF"/>
          </a:solidFill>
          <a:ln w="12700">
            <a:solidFill>
              <a:schemeClr val="tx1"/>
            </a:solidFill>
          </a:ln>
        </p:spPr>
        <p:txBody>
          <a:bodyPr/>
          <a:lstStyle/>
          <a:p>
            <a:r>
              <a:rPr lang="en-US" dirty="0" smtClean="0"/>
              <a:t>Research Tab</a:t>
            </a:r>
            <a:endParaRPr lang="en-US" dirty="0"/>
          </a:p>
        </p:txBody>
      </p:sp>
      <p:sp>
        <p:nvSpPr>
          <p:cNvPr id="3" name="Content Placeholder 2"/>
          <p:cNvSpPr>
            <a:spLocks noGrp="1"/>
          </p:cNvSpPr>
          <p:nvPr>
            <p:ph sz="half" idx="1"/>
          </p:nvPr>
        </p:nvSpPr>
        <p:spPr/>
        <p:txBody>
          <a:bodyPr>
            <a:normAutofit lnSpcReduction="10000"/>
          </a:bodyPr>
          <a:lstStyle/>
          <a:p>
            <a:pPr algn="ctr">
              <a:buNone/>
            </a:pPr>
            <a:r>
              <a:rPr lang="en-US" b="1" u="sng" dirty="0" smtClean="0">
                <a:latin typeface="Tahoma" pitchFamily="34" charset="0"/>
                <a:cs typeface="Tahoma" pitchFamily="34" charset="0"/>
              </a:rPr>
              <a:t>Databases</a:t>
            </a:r>
          </a:p>
          <a:p>
            <a:r>
              <a:rPr lang="en-US" sz="2000" dirty="0" smtClean="0">
                <a:latin typeface="Tahoma" pitchFamily="34" charset="0"/>
                <a:cs typeface="Tahoma" pitchFamily="34" charset="0"/>
              </a:rPr>
              <a:t>Databases in the library are collections of articles.  </a:t>
            </a:r>
          </a:p>
          <a:p>
            <a:r>
              <a:rPr lang="en-US" sz="2000" dirty="0" smtClean="0">
                <a:latin typeface="Tahoma" pitchFamily="34" charset="0"/>
                <a:cs typeface="Tahoma" pitchFamily="34" charset="0"/>
              </a:rPr>
              <a:t>You will find that all of our databases are grouped into subject specific areas in our Databases list.</a:t>
            </a:r>
          </a:p>
          <a:p>
            <a:r>
              <a:rPr lang="en-US" sz="2000" dirty="0" smtClean="0">
                <a:latin typeface="Tahoma" pitchFamily="34" charset="0"/>
                <a:cs typeface="Tahoma" pitchFamily="34" charset="0"/>
              </a:rPr>
              <a:t>“General” databases provide coverage of many topic areas and includes online reference materials.</a:t>
            </a:r>
          </a:p>
          <a:p>
            <a:r>
              <a:rPr lang="en-US" sz="2000" dirty="0" smtClean="0">
                <a:latin typeface="Tahoma" pitchFamily="34" charset="0"/>
                <a:cs typeface="Tahoma" pitchFamily="34" charset="0"/>
              </a:rPr>
              <a:t>“Nursing” databases will focus on finding information from Nursing specific journals.</a:t>
            </a:r>
          </a:p>
        </p:txBody>
      </p:sp>
      <p:sp>
        <p:nvSpPr>
          <p:cNvPr id="4" name="Content Placeholder 3"/>
          <p:cNvSpPr>
            <a:spLocks noGrp="1"/>
          </p:cNvSpPr>
          <p:nvPr>
            <p:ph sz="half" idx="2"/>
          </p:nvPr>
        </p:nvSpPr>
        <p:spPr/>
        <p:txBody>
          <a:bodyPr>
            <a:normAutofit lnSpcReduction="10000"/>
          </a:bodyPr>
          <a:lstStyle/>
          <a:p>
            <a:pPr algn="ctr">
              <a:buNone/>
            </a:pPr>
            <a:r>
              <a:rPr lang="en-US" b="1" u="sng" dirty="0" smtClean="0">
                <a:latin typeface="Tahoma" pitchFamily="34" charset="0"/>
                <a:cs typeface="Tahoma" pitchFamily="34" charset="0"/>
              </a:rPr>
              <a:t>Catalogs</a:t>
            </a:r>
          </a:p>
          <a:p>
            <a:r>
              <a:rPr lang="en-US" sz="2000" dirty="0" smtClean="0">
                <a:latin typeface="Tahoma" pitchFamily="34" charset="0"/>
                <a:cs typeface="Tahoma" pitchFamily="34" charset="0"/>
              </a:rPr>
              <a:t>A catalog lets you identify and locate materials in libraries</a:t>
            </a:r>
          </a:p>
          <a:p>
            <a:r>
              <a:rPr lang="en-US" sz="2000" dirty="0" smtClean="0">
                <a:latin typeface="Tahoma" pitchFamily="34" charset="0"/>
                <a:cs typeface="Tahoma" pitchFamily="34" charset="0"/>
              </a:rPr>
              <a:t>Young Library has an “Online catalog”  that allows you to find and identify print titles and electronic books</a:t>
            </a:r>
          </a:p>
          <a:p>
            <a:r>
              <a:rPr lang="en-US" sz="2000" dirty="0" smtClean="0">
                <a:latin typeface="Tahoma" pitchFamily="34" charset="0"/>
                <a:cs typeface="Tahoma" pitchFamily="34" charset="0"/>
              </a:rPr>
              <a:t>Young Library also has access to “WorldCat”.  This is an international library catalog.  Items that you locate on this catalog can be requested from other libraries free of charge.</a:t>
            </a:r>
            <a:endParaRPr lang="en-US" sz="2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cs typeface="Tahoma" pitchFamily="34" charset="0"/>
              </a:rPr>
              <a:t>Library Research Terminology</a:t>
            </a:r>
            <a:endParaRPr lang="en-US" dirty="0">
              <a:latin typeface="Tahoma" pitchFamily="34" charset="0"/>
              <a:cs typeface="Tahoma" pitchFamily="34" charset="0"/>
            </a:endParaRPr>
          </a:p>
        </p:txBody>
      </p:sp>
      <p:sp>
        <p:nvSpPr>
          <p:cNvPr id="3" name="Content Placeholder 2"/>
          <p:cNvSpPr>
            <a:spLocks noGrp="1"/>
          </p:cNvSpPr>
          <p:nvPr>
            <p:ph idx="1"/>
          </p:nvPr>
        </p:nvSpPr>
        <p:spPr>
          <a:xfrm>
            <a:off x="457200" y="1828800"/>
            <a:ext cx="5257800" cy="4267200"/>
          </a:xfrm>
        </p:spPr>
        <p:txBody>
          <a:bodyPr>
            <a:normAutofit fontScale="70000" lnSpcReduction="20000"/>
          </a:bodyPr>
          <a:lstStyle/>
          <a:p>
            <a:r>
              <a:rPr lang="en-US" dirty="0" smtClean="0">
                <a:latin typeface="Tahoma" pitchFamily="34" charset="0"/>
                <a:cs typeface="Tahoma" pitchFamily="34" charset="0"/>
              </a:rPr>
              <a:t>All professions and fields of study have a language that is unique to them.  This includes acronyms and words that are defined differently.  </a:t>
            </a:r>
          </a:p>
          <a:p>
            <a:r>
              <a:rPr lang="en-US" dirty="0" smtClean="0">
                <a:latin typeface="Tahoma" pitchFamily="34" charset="0"/>
                <a:cs typeface="Tahoma" pitchFamily="34" charset="0"/>
              </a:rPr>
              <a:t>For example, think of the word disc.  As a nurse the first thing you think of is a spinal disc. However, a computer programmer might think of a computer storage device.</a:t>
            </a:r>
          </a:p>
          <a:p>
            <a:r>
              <a:rPr lang="en-US" dirty="0" smtClean="0">
                <a:latin typeface="Tahoma" pitchFamily="34" charset="0"/>
                <a:cs typeface="Tahoma" pitchFamily="34" charset="0"/>
              </a:rPr>
              <a:t>The following list of terms should help you to successfully communicate and understand how particular terms are used in Young Library and on KCU’s campus.</a:t>
            </a:r>
            <a:endParaRPr lang="en-US" dirty="0">
              <a:latin typeface="Tahoma" pitchFamily="34" charset="0"/>
              <a:cs typeface="Tahoma" pitchFamily="34" charset="0"/>
            </a:endParaRPr>
          </a:p>
        </p:txBody>
      </p:sp>
      <p:pic>
        <p:nvPicPr>
          <p:cNvPr id="5" name="Picture 4" descr="Language.jpg"/>
          <p:cNvPicPr>
            <a:picLocks noChangeAspect="1"/>
          </p:cNvPicPr>
          <p:nvPr/>
        </p:nvPicPr>
        <p:blipFill>
          <a:blip r:embed="rId3" cstate="print"/>
          <a:stretch>
            <a:fillRect/>
          </a:stretch>
        </p:blipFill>
        <p:spPr>
          <a:xfrm>
            <a:off x="5638800" y="1828800"/>
            <a:ext cx="2695575" cy="4038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cs typeface="Tahoma" pitchFamily="34" charset="0"/>
              </a:rPr>
              <a:t>Library Research Terminology</a:t>
            </a:r>
            <a:endParaRPr lang="en-US" dirty="0">
              <a:latin typeface="Tahoma" pitchFamily="34" charset="0"/>
              <a:cs typeface="Tahoma" pitchFamily="34" charset="0"/>
            </a:endParaRPr>
          </a:p>
        </p:txBody>
      </p:sp>
      <p:sp>
        <p:nvSpPr>
          <p:cNvPr id="3" name="Text Placeholder 2"/>
          <p:cNvSpPr>
            <a:spLocks noGrp="1"/>
          </p:cNvSpPr>
          <p:nvPr>
            <p:ph type="body" idx="1"/>
          </p:nvPr>
        </p:nvSpPr>
        <p:spPr/>
        <p:txBody>
          <a:bodyPr/>
          <a:lstStyle/>
          <a:p>
            <a:pPr algn="ctr"/>
            <a:r>
              <a:rPr lang="en-US" dirty="0" smtClean="0">
                <a:latin typeface="Tahoma" pitchFamily="34" charset="0"/>
                <a:cs typeface="Tahoma" pitchFamily="34" charset="0"/>
              </a:rPr>
              <a:t>Catalog</a:t>
            </a:r>
            <a:endParaRPr lang="en-US" dirty="0">
              <a:latin typeface="Tahoma" pitchFamily="34" charset="0"/>
              <a:cs typeface="Tahoma" pitchFamily="34" charset="0"/>
            </a:endParaRPr>
          </a:p>
        </p:txBody>
      </p:sp>
      <p:sp>
        <p:nvSpPr>
          <p:cNvPr id="4" name="Content Placeholder 3"/>
          <p:cNvSpPr>
            <a:spLocks noGrp="1"/>
          </p:cNvSpPr>
          <p:nvPr>
            <p:ph sz="half" idx="2"/>
          </p:nvPr>
        </p:nvSpPr>
        <p:spPr/>
        <p:txBody>
          <a:bodyPr/>
          <a:lstStyle/>
          <a:p>
            <a:r>
              <a:rPr lang="en-US" dirty="0" smtClean="0">
                <a:latin typeface="Tahoma" pitchFamily="34" charset="0"/>
                <a:cs typeface="Tahoma" pitchFamily="34" charset="0"/>
              </a:rPr>
              <a:t>A catalog is a method of organization that allows items in a library to be located and retrieved.</a:t>
            </a:r>
          </a:p>
          <a:p>
            <a:r>
              <a:rPr lang="en-US" dirty="0" smtClean="0">
                <a:latin typeface="Tahoma" pitchFamily="34" charset="0"/>
                <a:cs typeface="Tahoma" pitchFamily="34" charset="0"/>
              </a:rPr>
              <a:t>Young Library’s catalog is online</a:t>
            </a:r>
          </a:p>
          <a:p>
            <a:r>
              <a:rPr lang="en-US" dirty="0" smtClean="0">
                <a:latin typeface="Tahoma" pitchFamily="34" charset="0"/>
                <a:cs typeface="Tahoma" pitchFamily="34" charset="0"/>
              </a:rPr>
              <a:t>You also have access to WorldCat, an international online catalog.</a:t>
            </a:r>
          </a:p>
          <a:p>
            <a:pPr lvl="1"/>
            <a:endParaRPr lang="en-US" dirty="0">
              <a:latin typeface="Tahoma" pitchFamily="34" charset="0"/>
              <a:cs typeface="Tahoma" pitchFamily="34" charset="0"/>
            </a:endParaRPr>
          </a:p>
        </p:txBody>
      </p:sp>
      <p:sp>
        <p:nvSpPr>
          <p:cNvPr id="5" name="Text Placeholder 4"/>
          <p:cNvSpPr>
            <a:spLocks noGrp="1"/>
          </p:cNvSpPr>
          <p:nvPr>
            <p:ph type="body" sz="quarter" idx="3"/>
          </p:nvPr>
        </p:nvSpPr>
        <p:spPr>
          <a:xfrm>
            <a:off x="4645025" y="1535113"/>
            <a:ext cx="4041775" cy="446087"/>
          </a:xfrm>
        </p:spPr>
        <p:txBody>
          <a:bodyPr>
            <a:normAutofit lnSpcReduction="10000"/>
          </a:bodyPr>
          <a:lstStyle/>
          <a:p>
            <a:pPr algn="ctr"/>
            <a:r>
              <a:rPr lang="en-US" dirty="0" smtClean="0">
                <a:latin typeface="Tahoma" pitchFamily="34" charset="0"/>
                <a:cs typeface="Tahoma" pitchFamily="34" charset="0"/>
              </a:rPr>
              <a:t>ISBN </a:t>
            </a:r>
            <a:endParaRPr lang="en-US" dirty="0">
              <a:latin typeface="Tahoma" pitchFamily="34" charset="0"/>
              <a:cs typeface="Tahoma" pitchFamily="34" charset="0"/>
            </a:endParaRPr>
          </a:p>
        </p:txBody>
      </p:sp>
      <p:sp>
        <p:nvSpPr>
          <p:cNvPr id="6" name="Content Placeholder 5"/>
          <p:cNvSpPr>
            <a:spLocks noGrp="1"/>
          </p:cNvSpPr>
          <p:nvPr>
            <p:ph sz="quarter" idx="4"/>
          </p:nvPr>
        </p:nvSpPr>
        <p:spPr>
          <a:xfrm>
            <a:off x="4648200" y="1905000"/>
            <a:ext cx="4041775" cy="3733800"/>
          </a:xfrm>
        </p:spPr>
        <p:txBody>
          <a:bodyPr>
            <a:normAutofit fontScale="92500" lnSpcReduction="10000"/>
          </a:bodyPr>
          <a:lstStyle/>
          <a:p>
            <a:r>
              <a:rPr lang="en-US" dirty="0" smtClean="0"/>
              <a:t> </a:t>
            </a:r>
            <a:r>
              <a:rPr lang="en-US" dirty="0" smtClean="0">
                <a:latin typeface="Tahoma" pitchFamily="34" charset="0"/>
                <a:cs typeface="Tahoma" pitchFamily="34" charset="0"/>
              </a:rPr>
              <a:t>ISBN is a library acronym for “International Standard Book Number”</a:t>
            </a:r>
          </a:p>
          <a:p>
            <a:r>
              <a:rPr lang="en-US" dirty="0" smtClean="0">
                <a:latin typeface="Tahoma" pitchFamily="34" charset="0"/>
                <a:cs typeface="Tahoma" pitchFamily="34" charset="0"/>
              </a:rPr>
              <a:t>It is located on the back side of the title page of a book (</a:t>
            </a:r>
            <a:r>
              <a:rPr lang="en-US" b="1" dirty="0" smtClean="0">
                <a:latin typeface="Tahoma" pitchFamily="34" charset="0"/>
                <a:cs typeface="Tahoma" pitchFamily="34" charset="0"/>
              </a:rPr>
              <a:t>Verso page</a:t>
            </a:r>
            <a:r>
              <a:rPr lang="en-US" dirty="0" smtClean="0">
                <a:latin typeface="Tahoma" pitchFamily="34" charset="0"/>
                <a:cs typeface="Tahoma" pitchFamily="34" charset="0"/>
              </a:rPr>
              <a:t>).</a:t>
            </a:r>
          </a:p>
          <a:p>
            <a:r>
              <a:rPr lang="en-US" dirty="0" smtClean="0">
                <a:latin typeface="Tahoma" pitchFamily="34" charset="0"/>
                <a:cs typeface="Tahoma" pitchFamily="34" charset="0"/>
              </a:rPr>
              <a:t>This helps us to make sure that we are getting the correct book that you want and not a book that has a similar title.</a:t>
            </a:r>
            <a:endParaRPr lang="en-US" dirty="0"/>
          </a:p>
        </p:txBody>
      </p:sp>
      <p:pic>
        <p:nvPicPr>
          <p:cNvPr id="7" name="Picture 6" descr="ISBN.jpg"/>
          <p:cNvPicPr>
            <a:picLocks noChangeAspect="1"/>
          </p:cNvPicPr>
          <p:nvPr/>
        </p:nvPicPr>
        <p:blipFill>
          <a:blip r:embed="rId3" cstate="print"/>
          <a:srcRect b="43750"/>
          <a:stretch>
            <a:fillRect/>
          </a:stretch>
        </p:blipFill>
        <p:spPr>
          <a:xfrm>
            <a:off x="4648200" y="5410200"/>
            <a:ext cx="3810000" cy="9144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cs typeface="Tahoma" pitchFamily="34" charset="0"/>
              </a:rPr>
              <a:t>Library Research Terminology</a:t>
            </a:r>
            <a:endParaRPr lang="en-US" dirty="0">
              <a:latin typeface="Tahoma" pitchFamily="34" charset="0"/>
              <a:cs typeface="Tahoma" pitchFamily="34" charset="0"/>
            </a:endParaRPr>
          </a:p>
        </p:txBody>
      </p:sp>
      <p:sp>
        <p:nvSpPr>
          <p:cNvPr id="3" name="Text Placeholder 2"/>
          <p:cNvSpPr>
            <a:spLocks noGrp="1"/>
          </p:cNvSpPr>
          <p:nvPr>
            <p:ph type="body" idx="1"/>
          </p:nvPr>
        </p:nvSpPr>
        <p:spPr/>
        <p:txBody>
          <a:bodyPr/>
          <a:lstStyle/>
          <a:p>
            <a:pPr algn="ctr"/>
            <a:r>
              <a:rPr lang="en-US" dirty="0" smtClean="0">
                <a:latin typeface="Tahoma" pitchFamily="34" charset="0"/>
                <a:cs typeface="Tahoma" pitchFamily="34" charset="0"/>
              </a:rPr>
              <a:t>Title Page</a:t>
            </a:r>
            <a:endParaRPr lang="en-US" dirty="0">
              <a:latin typeface="Tahoma" pitchFamily="34" charset="0"/>
              <a:cs typeface="Tahoma" pitchFamily="34" charset="0"/>
            </a:endParaRPr>
          </a:p>
        </p:txBody>
      </p:sp>
      <p:pic>
        <p:nvPicPr>
          <p:cNvPr id="7" name="Content Placeholder 6" descr="Title Page.jpg"/>
          <p:cNvPicPr>
            <a:picLocks noGrp="1" noChangeAspect="1"/>
          </p:cNvPicPr>
          <p:nvPr>
            <p:ph sz="half" idx="2"/>
          </p:nvPr>
        </p:nvPicPr>
        <p:blipFill>
          <a:blip r:embed="rId3" cstate="print"/>
          <a:stretch>
            <a:fillRect/>
          </a:stretch>
        </p:blipFill>
        <p:spPr>
          <a:xfrm>
            <a:off x="1066800" y="2286000"/>
            <a:ext cx="2667000" cy="3505199"/>
          </a:xfrm>
          <a:ln>
            <a:solidFill>
              <a:schemeClr val="tx1"/>
            </a:solidFill>
          </a:ln>
        </p:spPr>
      </p:pic>
      <p:sp>
        <p:nvSpPr>
          <p:cNvPr id="5" name="Text Placeholder 4"/>
          <p:cNvSpPr>
            <a:spLocks noGrp="1"/>
          </p:cNvSpPr>
          <p:nvPr>
            <p:ph type="body" sz="quarter" idx="3"/>
          </p:nvPr>
        </p:nvSpPr>
        <p:spPr/>
        <p:txBody>
          <a:bodyPr/>
          <a:lstStyle/>
          <a:p>
            <a:pPr algn="ctr"/>
            <a:r>
              <a:rPr lang="en-US" dirty="0" smtClean="0">
                <a:latin typeface="Tahoma" pitchFamily="34" charset="0"/>
                <a:cs typeface="Tahoma" pitchFamily="34" charset="0"/>
              </a:rPr>
              <a:t>Verso Page</a:t>
            </a:r>
            <a:endParaRPr lang="en-US" dirty="0">
              <a:latin typeface="Tahoma" pitchFamily="34" charset="0"/>
              <a:cs typeface="Tahoma" pitchFamily="34" charset="0"/>
            </a:endParaRPr>
          </a:p>
        </p:txBody>
      </p:sp>
      <p:pic>
        <p:nvPicPr>
          <p:cNvPr id="8" name="Content Placeholder 7" descr="verso page.jpg"/>
          <p:cNvPicPr>
            <a:picLocks noGrp="1" noChangeAspect="1"/>
          </p:cNvPicPr>
          <p:nvPr>
            <p:ph sz="quarter" idx="4"/>
          </p:nvPr>
        </p:nvPicPr>
        <p:blipFill>
          <a:blip r:embed="rId4" cstate="print"/>
          <a:stretch>
            <a:fillRect/>
          </a:stretch>
        </p:blipFill>
        <p:spPr>
          <a:xfrm>
            <a:off x="5105400" y="2133600"/>
            <a:ext cx="2895600" cy="3352800"/>
          </a:xfrm>
          <a:ln>
            <a:solidFill>
              <a:schemeClr val="tx1"/>
            </a:solidFill>
          </a:ln>
        </p:spPr>
      </p:pic>
      <p:sp>
        <p:nvSpPr>
          <p:cNvPr id="9" name="TextBox 8"/>
          <p:cNvSpPr txBox="1"/>
          <p:nvPr/>
        </p:nvSpPr>
        <p:spPr>
          <a:xfrm>
            <a:off x="5105400" y="5486400"/>
            <a:ext cx="3048000" cy="707886"/>
          </a:xfrm>
          <a:prstGeom prst="rect">
            <a:avLst/>
          </a:prstGeom>
          <a:noFill/>
        </p:spPr>
        <p:txBody>
          <a:bodyPr wrap="square" rtlCol="0">
            <a:spAutoFit/>
          </a:bodyPr>
          <a:lstStyle/>
          <a:p>
            <a:r>
              <a:rPr lang="en-US" sz="2000" dirty="0" smtClean="0">
                <a:latin typeface="Tahoma" pitchFamily="34" charset="0"/>
                <a:ea typeface="Tahoma" pitchFamily="34" charset="0"/>
                <a:cs typeface="Tahoma" pitchFamily="34" charset="0"/>
              </a:rPr>
              <a:t>This is the back side of the title page.</a:t>
            </a:r>
            <a:endParaRPr lang="en-US" sz="2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Terminology</a:t>
            </a:r>
            <a:endParaRPr lang="en-US" dirty="0">
              <a:latin typeface="Tahoma" pitchFamily="34" charset="0"/>
              <a:ea typeface="Tahoma" pitchFamily="34" charset="0"/>
              <a:cs typeface="Tahoma" pitchFamily="34" charset="0"/>
            </a:endParaRPr>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Database</a:t>
            </a:r>
            <a:endParaRPr lang="en-US" dirty="0">
              <a:latin typeface="Tahoma" pitchFamily="34" charset="0"/>
              <a:ea typeface="Tahoma" pitchFamily="34" charset="0"/>
              <a:cs typeface="Tahoma" pitchFamily="34" charset="0"/>
            </a:endParaRPr>
          </a:p>
        </p:txBody>
      </p:sp>
      <p:sp>
        <p:nvSpPr>
          <p:cNvPr id="4" name="Content Placeholder 3"/>
          <p:cNvSpPr>
            <a:spLocks noGrp="1"/>
          </p:cNvSpPr>
          <p:nvPr>
            <p:ph sz="half" idx="2"/>
          </p:nvPr>
        </p:nvSpPr>
        <p:spPr/>
        <p:txBody>
          <a:bodyPr>
            <a:normAutofit fontScale="92500" lnSpcReduction="10000"/>
          </a:bodyPr>
          <a:lstStyle/>
          <a:p>
            <a:r>
              <a:rPr lang="en-US" dirty="0" smtClean="0">
                <a:latin typeface="Tahoma" pitchFamily="34" charset="0"/>
                <a:ea typeface="Tahoma" pitchFamily="34" charset="0"/>
                <a:cs typeface="Tahoma" pitchFamily="34" charset="0"/>
              </a:rPr>
              <a:t>A database is a collection of information.</a:t>
            </a:r>
          </a:p>
          <a:p>
            <a:r>
              <a:rPr lang="en-US" dirty="0" smtClean="0">
                <a:latin typeface="Tahoma" pitchFamily="34" charset="0"/>
                <a:ea typeface="Tahoma" pitchFamily="34" charset="0"/>
                <a:cs typeface="Tahoma" pitchFamily="34" charset="0"/>
              </a:rPr>
              <a:t>In Young Library, Databases are collections of journal articles, streaming videos, and reference materials</a:t>
            </a:r>
          </a:p>
          <a:p>
            <a:r>
              <a:rPr lang="en-US" dirty="0" smtClean="0">
                <a:latin typeface="Tahoma" pitchFamily="34" charset="0"/>
                <a:ea typeface="Tahoma" pitchFamily="34" charset="0"/>
                <a:cs typeface="Tahoma" pitchFamily="34" charset="0"/>
              </a:rPr>
              <a:t>Databases are located on the “Research” tab of the library web page</a:t>
            </a:r>
          </a:p>
          <a:p>
            <a:r>
              <a:rPr lang="en-US" dirty="0">
                <a:latin typeface="Tahoma" pitchFamily="34" charset="0"/>
                <a:ea typeface="Tahoma" pitchFamily="34" charset="0"/>
                <a:cs typeface="Tahoma" pitchFamily="34" charset="0"/>
                <a:hlinkClick r:id="rId3"/>
              </a:rPr>
              <a:t>https://www.kcu.edu/library/research/databases</a:t>
            </a:r>
            <a:r>
              <a:rPr lang="en-US" dirty="0" smtClean="0">
                <a:latin typeface="Tahoma" pitchFamily="34" charset="0"/>
                <a:ea typeface="Tahoma" pitchFamily="34" charset="0"/>
                <a:cs typeface="Tahoma" pitchFamily="34" charset="0"/>
                <a:hlinkClick r:id="rId3"/>
              </a:rPr>
              <a:t>/</a:t>
            </a:r>
            <a:r>
              <a:rPr lang="en-US" dirty="0" smtClean="0">
                <a:latin typeface="Tahoma" pitchFamily="34" charset="0"/>
                <a:ea typeface="Tahoma" pitchFamily="34" charset="0"/>
                <a:cs typeface="Tahoma" pitchFamily="34" charset="0"/>
              </a:rPr>
              <a:t> </a:t>
            </a:r>
          </a:p>
        </p:txBody>
      </p:sp>
      <p:sp>
        <p:nvSpPr>
          <p:cNvPr id="5" name="Text Placeholder 4"/>
          <p:cNvSpPr>
            <a:spLocks noGrp="1"/>
          </p:cNvSpPr>
          <p:nvPr>
            <p:ph type="body" sz="quarter" idx="3"/>
          </p:nvPr>
        </p:nvSpPr>
        <p:spPr/>
        <p:txBody>
          <a:bodyPr/>
          <a:lstStyle/>
          <a:p>
            <a:pPr algn="ctr"/>
            <a:r>
              <a:rPr lang="en-US" dirty="0" smtClean="0">
                <a:latin typeface="Tahoma" pitchFamily="34" charset="0"/>
                <a:ea typeface="Tahoma" pitchFamily="34" charset="0"/>
                <a:cs typeface="Tahoma" pitchFamily="34" charset="0"/>
              </a:rPr>
              <a:t>Platform</a:t>
            </a:r>
            <a:endParaRPr lang="en-US" dirty="0">
              <a:latin typeface="Tahoma" pitchFamily="34" charset="0"/>
              <a:ea typeface="Tahoma" pitchFamily="34" charset="0"/>
              <a:cs typeface="Tahoma" pitchFamily="34" charset="0"/>
            </a:endParaRPr>
          </a:p>
        </p:txBody>
      </p:sp>
      <p:sp>
        <p:nvSpPr>
          <p:cNvPr id="6" name="Content Placeholder 5"/>
          <p:cNvSpPr>
            <a:spLocks noGrp="1"/>
          </p:cNvSpPr>
          <p:nvPr>
            <p:ph sz="quarter" idx="4"/>
          </p:nvPr>
        </p:nvSpPr>
        <p:spPr/>
        <p:txBody>
          <a:bodyPr>
            <a:normAutofit fontScale="85000" lnSpcReduction="10000"/>
          </a:bodyPr>
          <a:lstStyle/>
          <a:p>
            <a:r>
              <a:rPr lang="en-US" dirty="0" smtClean="0">
                <a:latin typeface="Tahoma" pitchFamily="34" charset="0"/>
                <a:ea typeface="Tahoma" pitchFamily="34" charset="0"/>
                <a:cs typeface="Tahoma" pitchFamily="34" charset="0"/>
              </a:rPr>
              <a:t>A platform is a structure within a database that allows you to search for articles and retrieve that information</a:t>
            </a:r>
          </a:p>
          <a:p>
            <a:r>
              <a:rPr lang="en-US" dirty="0" smtClean="0">
                <a:latin typeface="Tahoma" pitchFamily="34" charset="0"/>
                <a:ea typeface="Tahoma" pitchFamily="34" charset="0"/>
                <a:cs typeface="Tahoma" pitchFamily="34" charset="0"/>
              </a:rPr>
              <a:t>The same platform is used by vendors.</a:t>
            </a:r>
          </a:p>
          <a:p>
            <a:r>
              <a:rPr lang="en-US" dirty="0" smtClean="0">
                <a:latin typeface="Tahoma" pitchFamily="34" charset="0"/>
                <a:ea typeface="Tahoma" pitchFamily="34" charset="0"/>
                <a:cs typeface="Tahoma" pitchFamily="34" charset="0"/>
              </a:rPr>
              <a:t>For example, CINAHL Complete, and Academic Search Complete are both EBSCO databases.  They run on the EBSCO platform and will look and operate the same way.</a:t>
            </a:r>
            <a:endParaRPr lang="en-US"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Terminology</a:t>
            </a:r>
            <a:endParaRPr lang="en-US" dirty="0">
              <a:latin typeface="Tahoma" pitchFamily="34" charset="0"/>
              <a:ea typeface="Tahoma" pitchFamily="34" charset="0"/>
              <a:cs typeface="Tahoma" pitchFamily="34" charset="0"/>
            </a:endParaRPr>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Database</a:t>
            </a:r>
            <a:endParaRPr lang="en-US" dirty="0">
              <a:latin typeface="Tahoma" pitchFamily="34" charset="0"/>
              <a:ea typeface="Tahoma" pitchFamily="34" charset="0"/>
              <a:cs typeface="Tahoma" pitchFamily="34" charset="0"/>
            </a:endParaRPr>
          </a:p>
        </p:txBody>
      </p:sp>
      <p:sp>
        <p:nvSpPr>
          <p:cNvPr id="4" name="Content Placeholder 3"/>
          <p:cNvSpPr>
            <a:spLocks noGrp="1"/>
          </p:cNvSpPr>
          <p:nvPr>
            <p:ph sz="half" idx="2"/>
          </p:nvPr>
        </p:nvSpPr>
        <p:spPr/>
        <p:txBody>
          <a:bodyPr>
            <a:normAutofit fontScale="92500" lnSpcReduction="20000"/>
          </a:bodyPr>
          <a:lstStyle/>
          <a:p>
            <a:r>
              <a:rPr lang="en-US" dirty="0" smtClean="0">
                <a:latin typeface="Tahoma" pitchFamily="34" charset="0"/>
                <a:ea typeface="Tahoma" pitchFamily="34" charset="0"/>
                <a:cs typeface="Tahoma" pitchFamily="34" charset="0"/>
              </a:rPr>
              <a:t>A database is a collection of information.</a:t>
            </a:r>
          </a:p>
          <a:p>
            <a:r>
              <a:rPr lang="en-US" dirty="0" smtClean="0">
                <a:latin typeface="Tahoma" pitchFamily="34" charset="0"/>
                <a:ea typeface="Tahoma" pitchFamily="34" charset="0"/>
                <a:cs typeface="Tahoma" pitchFamily="34" charset="0"/>
              </a:rPr>
              <a:t>In Young Library, Databases are collections of journal articles, streaming videos, and reference materials</a:t>
            </a:r>
          </a:p>
          <a:p>
            <a:r>
              <a:rPr lang="en-US" dirty="0" smtClean="0">
                <a:latin typeface="Tahoma" pitchFamily="34" charset="0"/>
                <a:ea typeface="Tahoma" pitchFamily="34" charset="0"/>
                <a:cs typeface="Tahoma" pitchFamily="34" charset="0"/>
              </a:rPr>
              <a:t>Databases are located on the “Research” tab of the library web </a:t>
            </a:r>
            <a:r>
              <a:rPr lang="en-US" dirty="0" smtClean="0">
                <a:latin typeface="Tahoma" pitchFamily="34" charset="0"/>
                <a:ea typeface="Tahoma" pitchFamily="34" charset="0"/>
                <a:cs typeface="Tahoma" pitchFamily="34" charset="0"/>
              </a:rPr>
              <a:t>page and are divided into subject specific areas</a:t>
            </a:r>
            <a:endParaRPr lang="en-US" dirty="0" smtClean="0">
              <a:latin typeface="Tahoma" pitchFamily="34" charset="0"/>
              <a:ea typeface="Tahoma" pitchFamily="34" charset="0"/>
              <a:cs typeface="Tahoma" pitchFamily="34" charset="0"/>
            </a:endParaRPr>
          </a:p>
          <a:p>
            <a:r>
              <a:rPr lang="en-US" dirty="0">
                <a:latin typeface="Tahoma" pitchFamily="34" charset="0"/>
                <a:ea typeface="Tahoma" pitchFamily="34" charset="0"/>
                <a:cs typeface="Tahoma" pitchFamily="34" charset="0"/>
                <a:hlinkClick r:id="rId3"/>
              </a:rPr>
              <a:t>https://www.kcu.edu/library/research/databases</a:t>
            </a:r>
            <a:r>
              <a:rPr lang="en-US" dirty="0" smtClean="0">
                <a:latin typeface="Tahoma" pitchFamily="34" charset="0"/>
                <a:ea typeface="Tahoma" pitchFamily="34" charset="0"/>
                <a:cs typeface="Tahoma" pitchFamily="34" charset="0"/>
                <a:hlinkClick r:id="rId3"/>
              </a:rPr>
              <a:t>/</a:t>
            </a:r>
            <a:r>
              <a:rPr lang="en-US" dirty="0" smtClean="0">
                <a:latin typeface="Tahoma" pitchFamily="34" charset="0"/>
                <a:ea typeface="Tahoma" pitchFamily="34" charset="0"/>
                <a:cs typeface="Tahoma" pitchFamily="34" charset="0"/>
              </a:rPr>
              <a:t> </a:t>
            </a:r>
          </a:p>
        </p:txBody>
      </p:sp>
      <p:sp>
        <p:nvSpPr>
          <p:cNvPr id="5" name="Text Placeholder 4"/>
          <p:cNvSpPr>
            <a:spLocks noGrp="1"/>
          </p:cNvSpPr>
          <p:nvPr>
            <p:ph type="body" sz="quarter" idx="3"/>
          </p:nvPr>
        </p:nvSpPr>
        <p:spPr/>
        <p:txBody>
          <a:bodyPr/>
          <a:lstStyle/>
          <a:p>
            <a:pPr algn="ctr"/>
            <a:r>
              <a:rPr lang="en-US" dirty="0" smtClean="0">
                <a:latin typeface="Tahoma" pitchFamily="34" charset="0"/>
                <a:ea typeface="Tahoma" pitchFamily="34" charset="0"/>
                <a:cs typeface="Tahoma" pitchFamily="34" charset="0"/>
              </a:rPr>
              <a:t>DOI</a:t>
            </a:r>
            <a:endParaRPr lang="en-US" dirty="0">
              <a:latin typeface="Tahoma" pitchFamily="34" charset="0"/>
              <a:ea typeface="Tahoma" pitchFamily="34" charset="0"/>
              <a:cs typeface="Tahoma" pitchFamily="34" charset="0"/>
            </a:endParaRPr>
          </a:p>
        </p:txBody>
      </p:sp>
      <p:sp>
        <p:nvSpPr>
          <p:cNvPr id="6" name="Content Placeholder 5"/>
          <p:cNvSpPr>
            <a:spLocks noGrp="1"/>
          </p:cNvSpPr>
          <p:nvPr>
            <p:ph sz="quarter" idx="4"/>
          </p:nvPr>
        </p:nvSpPr>
        <p:spPr>
          <a:xfrm>
            <a:off x="4645025" y="2174874"/>
            <a:ext cx="4041775" cy="4302125"/>
          </a:xfrm>
        </p:spPr>
        <p:txBody>
          <a:bodyPr>
            <a:normAutofit/>
          </a:bodyPr>
          <a:lstStyle/>
          <a:p>
            <a:r>
              <a:rPr lang="en-US" sz="2000" dirty="0" smtClean="0">
                <a:latin typeface="Tahoma" pitchFamily="34" charset="0"/>
                <a:ea typeface="Tahoma" pitchFamily="34" charset="0"/>
                <a:cs typeface="Tahoma" pitchFamily="34" charset="0"/>
              </a:rPr>
              <a:t>A DOI is an acronym for a “Direct Object Identifier”</a:t>
            </a:r>
            <a:endParaRPr lang="en-US" sz="2000" dirty="0" smtClean="0">
              <a:latin typeface="Tahoma" pitchFamily="34" charset="0"/>
              <a:ea typeface="Tahoma" pitchFamily="34" charset="0"/>
              <a:cs typeface="Tahoma" pitchFamily="34" charset="0"/>
            </a:endParaRPr>
          </a:p>
          <a:p>
            <a:r>
              <a:rPr lang="en-US" sz="2000" dirty="0" smtClean="0">
                <a:latin typeface="Tahoma" pitchFamily="34" charset="0"/>
                <a:ea typeface="Tahoma" pitchFamily="34" charset="0"/>
                <a:cs typeface="Tahoma" pitchFamily="34" charset="0"/>
              </a:rPr>
              <a:t>In a Database, you can click on the title of an article in the Results list.</a:t>
            </a:r>
            <a:endParaRPr lang="en-US" sz="2000" dirty="0" smtClean="0">
              <a:latin typeface="Tahoma" pitchFamily="34" charset="0"/>
              <a:ea typeface="Tahoma" pitchFamily="34" charset="0"/>
              <a:cs typeface="Tahoma" pitchFamily="34" charset="0"/>
            </a:endParaRPr>
          </a:p>
          <a:p>
            <a:r>
              <a:rPr lang="en-US" sz="2000" dirty="0" smtClean="0">
                <a:latin typeface="Tahoma" pitchFamily="34" charset="0"/>
                <a:ea typeface="Tahoma" pitchFamily="34" charset="0"/>
                <a:cs typeface="Tahoma" pitchFamily="34" charset="0"/>
              </a:rPr>
              <a:t>Look in the left hand column in bold for the DOI.  The number usually starts with the # 10</a:t>
            </a:r>
            <a:endParaRPr lang="en-US" sz="2000" dirty="0">
              <a:latin typeface="Tahoma" pitchFamily="34" charset="0"/>
              <a:ea typeface="Tahoma" pitchFamily="34" charset="0"/>
              <a:cs typeface="Tahoma" pitchFamily="34" charset="0"/>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6666" t="42963" r="51667" b="27407"/>
          <a:stretch/>
        </p:blipFill>
        <p:spPr>
          <a:xfrm>
            <a:off x="5486400" y="4876800"/>
            <a:ext cx="2461760" cy="1325563"/>
          </a:xfrm>
          <a:prstGeom prst="rect">
            <a:avLst/>
          </a:prstGeom>
        </p:spPr>
      </p:pic>
      <p:cxnSp>
        <p:nvCxnSpPr>
          <p:cNvPr id="9" name="Straight Arrow Connector 8"/>
          <p:cNvCxnSpPr/>
          <p:nvPr/>
        </p:nvCxnSpPr>
        <p:spPr>
          <a:xfrm>
            <a:off x="5105400" y="4800600"/>
            <a:ext cx="609600" cy="9144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5628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Terminology</a:t>
            </a:r>
            <a:endParaRPr lang="en-US" dirty="0">
              <a:latin typeface="Tahoma" pitchFamily="34" charset="0"/>
              <a:ea typeface="Tahoma" pitchFamily="34" charset="0"/>
              <a:cs typeface="Tahoma" pitchFamily="34" charset="0"/>
            </a:endParaRPr>
          </a:p>
        </p:txBody>
      </p:sp>
      <p:sp>
        <p:nvSpPr>
          <p:cNvPr id="3" name="Text Placeholder 2"/>
          <p:cNvSpPr>
            <a:spLocks noGrp="1"/>
          </p:cNvSpPr>
          <p:nvPr>
            <p:ph type="body" idx="1"/>
          </p:nvPr>
        </p:nvSpPr>
        <p:spPr>
          <a:xfrm>
            <a:off x="457200" y="1676400"/>
            <a:ext cx="4040188" cy="522287"/>
          </a:xfrm>
        </p:spPr>
        <p:txBody>
          <a:bodyPr>
            <a:normAutofit fontScale="25000" lnSpcReduction="20000"/>
          </a:bodyPr>
          <a:lstStyle/>
          <a:p>
            <a:endParaRPr lang="en-US" dirty="0" smtClean="0">
              <a:latin typeface="Tahoma" pitchFamily="34" charset="0"/>
              <a:ea typeface="Tahoma" pitchFamily="34" charset="0"/>
              <a:cs typeface="Tahoma" pitchFamily="34" charset="0"/>
            </a:endParaRPr>
          </a:p>
          <a:p>
            <a:pPr algn="ctr"/>
            <a:endParaRPr lang="en-US" sz="31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endParaRPr lang="en-US" sz="9600" dirty="0" smtClean="0">
              <a:latin typeface="Tahoma" pitchFamily="34" charset="0"/>
              <a:ea typeface="Tahoma" pitchFamily="34" charset="0"/>
              <a:cs typeface="Tahoma" pitchFamily="34" charset="0"/>
            </a:endParaRPr>
          </a:p>
          <a:p>
            <a:pPr algn="ctr"/>
            <a:r>
              <a:rPr lang="en-US" sz="9600" dirty="0" smtClean="0">
                <a:latin typeface="Tahoma" pitchFamily="34" charset="0"/>
                <a:ea typeface="Tahoma" pitchFamily="34" charset="0"/>
                <a:cs typeface="Tahoma" pitchFamily="34" charset="0"/>
              </a:rPr>
              <a:t>Results List</a:t>
            </a:r>
          </a:p>
          <a:p>
            <a:endParaRPr lang="en-US"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685261540"/>
              </p:ext>
            </p:extLst>
          </p:nvPr>
        </p:nvGraphicFramePr>
        <p:xfrm>
          <a:off x="457200" y="2174875"/>
          <a:ext cx="4040188" cy="395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p:cNvSpPr>
            <a:spLocks noGrp="1"/>
          </p:cNvSpPr>
          <p:nvPr>
            <p:ph type="body" sz="quarter" idx="3"/>
          </p:nvPr>
        </p:nvSpPr>
        <p:spPr>
          <a:xfrm>
            <a:off x="4645025" y="1535113"/>
            <a:ext cx="4041775" cy="598487"/>
          </a:xfrm>
        </p:spPr>
        <p:txBody>
          <a:bodyPr/>
          <a:lstStyle/>
          <a:p>
            <a:pPr algn="ctr"/>
            <a:r>
              <a:rPr lang="en-US" dirty="0" smtClean="0">
                <a:latin typeface="Tahoma" pitchFamily="34" charset="0"/>
                <a:ea typeface="Tahoma" pitchFamily="34" charset="0"/>
                <a:cs typeface="Tahoma" pitchFamily="34" charset="0"/>
              </a:rPr>
              <a:t>Session</a:t>
            </a:r>
            <a:endParaRPr lang="en-US" dirty="0">
              <a:latin typeface="Tahoma" pitchFamily="34" charset="0"/>
              <a:ea typeface="Tahoma" pitchFamily="34" charset="0"/>
              <a:cs typeface="Tahoma" pitchFamily="34" charset="0"/>
            </a:endParaRPr>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2108854170"/>
              </p:ext>
            </p:extLst>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t>Library Research Terminology</a:t>
            </a:r>
            <a:endParaRPr lang="en-US" dirty="0"/>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Primary Source</a:t>
            </a:r>
            <a:endParaRPr lang="en-US" dirty="0">
              <a:latin typeface="Tahoma" pitchFamily="34" charset="0"/>
              <a:ea typeface="Tahoma" pitchFamily="34" charset="0"/>
              <a:cs typeface="Tahoma" pitchFamily="34" charset="0"/>
            </a:endParaRPr>
          </a:p>
        </p:txBody>
      </p:sp>
      <p:sp>
        <p:nvSpPr>
          <p:cNvPr id="4" name="Content Placeholder 3"/>
          <p:cNvSpPr>
            <a:spLocks noGrp="1"/>
          </p:cNvSpPr>
          <p:nvPr>
            <p:ph sz="half" idx="2"/>
          </p:nvPr>
        </p:nvSpPr>
        <p:spPr>
          <a:xfrm>
            <a:off x="457200" y="2362199"/>
            <a:ext cx="4040188" cy="3763963"/>
          </a:xfrm>
        </p:spPr>
        <p:txBody>
          <a:bodyPr/>
          <a:lstStyle/>
          <a:p>
            <a:r>
              <a:rPr lang="en-US" dirty="0" smtClean="0">
                <a:latin typeface="Tahoma" pitchFamily="34" charset="0"/>
                <a:ea typeface="Tahoma" pitchFamily="34" charset="0"/>
                <a:cs typeface="Tahoma" pitchFamily="34" charset="0"/>
              </a:rPr>
              <a:t>The research in this article or book resource is conducted and written by the same person.  </a:t>
            </a:r>
          </a:p>
          <a:p>
            <a:r>
              <a:rPr lang="en-US" dirty="0" smtClean="0">
                <a:latin typeface="Tahoma" pitchFamily="34" charset="0"/>
                <a:ea typeface="Tahoma" pitchFamily="34" charset="0"/>
                <a:cs typeface="Tahoma" pitchFamily="34" charset="0"/>
              </a:rPr>
              <a:t>The author has developed the hypothesis and the test.</a:t>
            </a:r>
          </a:p>
          <a:p>
            <a:endParaRPr lang="en-US" dirty="0"/>
          </a:p>
        </p:txBody>
      </p:sp>
      <p:sp>
        <p:nvSpPr>
          <p:cNvPr id="5" name="Text Placeholder 4"/>
          <p:cNvSpPr>
            <a:spLocks noGrp="1"/>
          </p:cNvSpPr>
          <p:nvPr>
            <p:ph type="body" sz="quarter" idx="3"/>
          </p:nvPr>
        </p:nvSpPr>
        <p:spPr/>
        <p:txBody>
          <a:bodyPr/>
          <a:lstStyle/>
          <a:p>
            <a:pPr algn="ctr"/>
            <a:r>
              <a:rPr lang="en-US" dirty="0" smtClean="0">
                <a:latin typeface="Tahoma" pitchFamily="34" charset="0"/>
                <a:ea typeface="Tahoma" pitchFamily="34" charset="0"/>
                <a:cs typeface="Tahoma" pitchFamily="34" charset="0"/>
              </a:rPr>
              <a:t>Secondary Source</a:t>
            </a:r>
            <a:endParaRPr lang="en-US" dirty="0">
              <a:latin typeface="Tahoma" pitchFamily="34" charset="0"/>
              <a:ea typeface="Tahoma" pitchFamily="34" charset="0"/>
              <a:cs typeface="Tahoma" pitchFamily="34" charset="0"/>
            </a:endParaRPr>
          </a:p>
        </p:txBody>
      </p:sp>
      <p:sp>
        <p:nvSpPr>
          <p:cNvPr id="6" name="Content Placeholder 5"/>
          <p:cNvSpPr>
            <a:spLocks noGrp="1"/>
          </p:cNvSpPr>
          <p:nvPr>
            <p:ph sz="quarter" idx="4"/>
          </p:nvPr>
        </p:nvSpPr>
        <p:spPr>
          <a:xfrm>
            <a:off x="4645025" y="2362199"/>
            <a:ext cx="4041775" cy="3763963"/>
          </a:xfrm>
        </p:spPr>
        <p:txBody>
          <a:bodyPr>
            <a:normAutofit lnSpcReduction="10000"/>
          </a:bodyPr>
          <a:lstStyle/>
          <a:p>
            <a:r>
              <a:rPr lang="en-US" dirty="0" smtClean="0">
                <a:latin typeface="Tahoma" pitchFamily="34" charset="0"/>
                <a:ea typeface="Tahoma" pitchFamily="34" charset="0"/>
                <a:cs typeface="Tahoma" pitchFamily="34" charset="0"/>
              </a:rPr>
              <a:t>The article or book is written by an expert who has read many different papers on an issue and used all of them to form an evaluation.</a:t>
            </a:r>
          </a:p>
          <a:p>
            <a:r>
              <a:rPr lang="en-US" dirty="0" smtClean="0">
                <a:latin typeface="Tahoma" pitchFamily="34" charset="0"/>
                <a:ea typeface="Tahoma" pitchFamily="34" charset="0"/>
                <a:cs typeface="Tahoma" pitchFamily="34" charset="0"/>
              </a:rPr>
              <a:t>The author has synthesized the information, not done the original research.</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t>Library Research Terminology</a:t>
            </a:r>
            <a:endParaRPr lang="en-US" dirty="0"/>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Tertiary Sources</a:t>
            </a:r>
            <a:endParaRPr lang="en-US" dirty="0">
              <a:latin typeface="Tahoma" pitchFamily="34" charset="0"/>
              <a:ea typeface="Tahoma" pitchFamily="34" charset="0"/>
              <a:cs typeface="Tahoma" pitchFamily="34" charset="0"/>
            </a:endParaRPr>
          </a:p>
        </p:txBody>
      </p:sp>
      <p:sp>
        <p:nvSpPr>
          <p:cNvPr id="4" name="Content Placeholder 3"/>
          <p:cNvSpPr>
            <a:spLocks noGrp="1"/>
          </p:cNvSpPr>
          <p:nvPr>
            <p:ph sz="half" idx="2"/>
          </p:nvPr>
        </p:nvSpPr>
        <p:spPr/>
        <p:txBody>
          <a:bodyPr>
            <a:normAutofit lnSpcReduction="10000"/>
          </a:bodyPr>
          <a:lstStyle/>
          <a:p>
            <a:r>
              <a:rPr lang="en-US" dirty="0" smtClean="0">
                <a:latin typeface="Tahoma" pitchFamily="34" charset="0"/>
                <a:ea typeface="Tahoma" pitchFamily="34" charset="0"/>
                <a:cs typeface="Tahoma" pitchFamily="34" charset="0"/>
              </a:rPr>
              <a:t>Tertiary resources are also known as reference materials.</a:t>
            </a:r>
          </a:p>
          <a:p>
            <a:r>
              <a:rPr lang="en-US" dirty="0" smtClean="0">
                <a:latin typeface="Tahoma" pitchFamily="34" charset="0"/>
                <a:ea typeface="Tahoma" pitchFamily="34" charset="0"/>
                <a:cs typeface="Tahoma" pitchFamily="34" charset="0"/>
              </a:rPr>
              <a:t>Examples of these items are encyclopedias, dictionaries, and thesauri</a:t>
            </a:r>
          </a:p>
          <a:p>
            <a:r>
              <a:rPr lang="en-US" dirty="0" smtClean="0">
                <a:latin typeface="Tahoma" pitchFamily="34" charset="0"/>
                <a:ea typeface="Tahoma" pitchFamily="34" charset="0"/>
                <a:cs typeface="Tahoma" pitchFamily="34" charset="0"/>
              </a:rPr>
              <a:t>Tertiary sources should be used for background information but should </a:t>
            </a:r>
            <a:r>
              <a:rPr lang="en-US" u="sng" dirty="0" smtClean="0">
                <a:latin typeface="Tahoma" pitchFamily="34" charset="0"/>
                <a:ea typeface="Tahoma" pitchFamily="34" charset="0"/>
                <a:cs typeface="Tahoma" pitchFamily="34" charset="0"/>
              </a:rPr>
              <a:t>not</a:t>
            </a:r>
            <a:r>
              <a:rPr lang="en-US" dirty="0" smtClean="0">
                <a:latin typeface="Tahoma" pitchFamily="34" charset="0"/>
                <a:ea typeface="Tahoma" pitchFamily="34" charset="0"/>
                <a:cs typeface="Tahoma" pitchFamily="34" charset="0"/>
              </a:rPr>
              <a:t> be used in your citation information</a:t>
            </a:r>
          </a:p>
        </p:txBody>
      </p:sp>
      <p:sp>
        <p:nvSpPr>
          <p:cNvPr id="5" name="Text Placeholder 4"/>
          <p:cNvSpPr>
            <a:spLocks noGrp="1"/>
          </p:cNvSpPr>
          <p:nvPr>
            <p:ph type="body" sz="quarter" idx="3"/>
          </p:nvPr>
        </p:nvSpPr>
        <p:spPr/>
        <p:txBody>
          <a:bodyPr>
            <a:normAutofit fontScale="92500"/>
          </a:bodyPr>
          <a:lstStyle/>
          <a:p>
            <a:pPr algn="ctr"/>
            <a:r>
              <a:rPr lang="en-US" dirty="0" smtClean="0">
                <a:latin typeface="Tahoma" pitchFamily="34" charset="0"/>
                <a:ea typeface="Tahoma" pitchFamily="34" charset="0"/>
                <a:cs typeface="Tahoma" pitchFamily="34" charset="0"/>
              </a:rPr>
              <a:t>Non-documentary sources</a:t>
            </a:r>
            <a:endParaRPr lang="en-US" dirty="0">
              <a:latin typeface="Tahoma" pitchFamily="34" charset="0"/>
              <a:ea typeface="Tahoma" pitchFamily="34" charset="0"/>
              <a:cs typeface="Tahoma" pitchFamily="34" charset="0"/>
            </a:endParaRPr>
          </a:p>
        </p:txBody>
      </p:sp>
      <p:sp>
        <p:nvSpPr>
          <p:cNvPr id="6" name="Content Placeholder 5"/>
          <p:cNvSpPr>
            <a:spLocks noGrp="1"/>
          </p:cNvSpPr>
          <p:nvPr>
            <p:ph sz="quarter" idx="4"/>
          </p:nvPr>
        </p:nvSpPr>
        <p:spPr/>
        <p:txBody>
          <a:bodyPr/>
          <a:lstStyle/>
          <a:p>
            <a:r>
              <a:rPr lang="en-US" dirty="0" smtClean="0">
                <a:latin typeface="Tahoma" pitchFamily="34" charset="0"/>
                <a:ea typeface="Tahoma" pitchFamily="34" charset="0"/>
                <a:cs typeface="Tahoma" pitchFamily="34" charset="0"/>
              </a:rPr>
              <a:t>Non-documentary sources are unpublished forms of information</a:t>
            </a:r>
          </a:p>
          <a:p>
            <a:pPr>
              <a:buNone/>
            </a:pPr>
            <a:endParaRPr lang="en-US" dirty="0" smtClean="0">
              <a:latin typeface="Tahoma" pitchFamily="34" charset="0"/>
              <a:ea typeface="Tahoma" pitchFamily="34" charset="0"/>
              <a:cs typeface="Tahoma" pitchFamily="34" charset="0"/>
            </a:endParaRPr>
          </a:p>
          <a:p>
            <a:r>
              <a:rPr lang="en-US" dirty="0" smtClean="0">
                <a:latin typeface="Tahoma" pitchFamily="34" charset="0"/>
                <a:ea typeface="Tahoma" pitchFamily="34" charset="0"/>
                <a:cs typeface="Tahoma" pitchFamily="34" charset="0"/>
              </a:rPr>
              <a:t>An example of this type of resource would be an interview that you have conducted. </a:t>
            </a:r>
            <a:endParaRPr lang="en-US" i="1" dirty="0" smtClean="0">
              <a:latin typeface="Tahoma" pitchFamily="34" charset="0"/>
              <a:ea typeface="Tahoma" pitchFamily="34" charset="0"/>
              <a:cs typeface="Tahoma"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t>Library Research Terminology</a:t>
            </a:r>
            <a:endParaRPr lang="en-US" dirty="0"/>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Peer-reviewed sources</a:t>
            </a:r>
            <a:endParaRPr lang="en-US" dirty="0">
              <a:latin typeface="Tahoma" pitchFamily="34" charset="0"/>
              <a:ea typeface="Tahoma" pitchFamily="34" charset="0"/>
              <a:cs typeface="Tahoma" pitchFamily="34" charset="0"/>
            </a:endParaRP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2446723270"/>
              </p:ext>
            </p:extLst>
          </p:nvPr>
        </p:nvGraphicFramePr>
        <p:xfrm>
          <a:off x="457200" y="2362200"/>
          <a:ext cx="4040188"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p:cNvSpPr>
            <a:spLocks noGrp="1"/>
          </p:cNvSpPr>
          <p:nvPr>
            <p:ph type="body" sz="quarter" idx="3"/>
          </p:nvPr>
        </p:nvSpPr>
        <p:spPr>
          <a:xfrm>
            <a:off x="4724400" y="1676400"/>
            <a:ext cx="4041775" cy="639762"/>
          </a:xfrm>
        </p:spPr>
        <p:txBody>
          <a:bodyPr>
            <a:normAutofit fontScale="92500" lnSpcReduction="20000"/>
          </a:bodyPr>
          <a:lstStyle/>
          <a:p>
            <a:pPr algn="ctr"/>
            <a:r>
              <a:rPr lang="en-US" dirty="0" smtClean="0">
                <a:latin typeface="Tahoma" pitchFamily="34" charset="0"/>
                <a:ea typeface="Tahoma" pitchFamily="34" charset="0"/>
                <a:cs typeface="Tahoma" pitchFamily="34" charset="0"/>
              </a:rPr>
              <a:t>Non-Peer-reviewed sources</a:t>
            </a:r>
            <a:endParaRPr lang="en-US" dirty="0">
              <a:latin typeface="Tahoma" pitchFamily="34" charset="0"/>
              <a:ea typeface="Tahoma" pitchFamily="34" charset="0"/>
              <a:cs typeface="Tahoma" pitchFamily="34" charset="0"/>
            </a:endParaRPr>
          </a:p>
        </p:txBody>
      </p:sp>
      <p:graphicFrame>
        <p:nvGraphicFramePr>
          <p:cNvPr id="9" name="Content Placeholder 8"/>
          <p:cNvGraphicFramePr>
            <a:graphicFrameLocks noGrp="1"/>
          </p:cNvGraphicFramePr>
          <p:nvPr>
            <p:ph sz="quarter" idx="4"/>
            <p:extLst>
              <p:ext uri="{D42A27DB-BD31-4B8C-83A1-F6EECF244321}">
                <p14:modId xmlns:p14="http://schemas.microsoft.com/office/powerpoint/2010/main" val="3920825989"/>
              </p:ext>
            </p:extLst>
          </p:nvPr>
        </p:nvGraphicFramePr>
        <p:xfrm>
          <a:off x="4645025" y="2514600"/>
          <a:ext cx="4041775" cy="36115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a:ln w="12700">
            <a:solidFill>
              <a:schemeClr val="tx1"/>
            </a:solidFill>
          </a:ln>
        </p:spPr>
        <p:txBody>
          <a:bodyPr/>
          <a:lstStyle/>
          <a:p>
            <a:r>
              <a:rPr lang="en-US" dirty="0" smtClean="0"/>
              <a:t>Library Research Terminology</a:t>
            </a:r>
            <a:endParaRPr lang="en-US" dirty="0"/>
          </a:p>
        </p:txBody>
      </p:sp>
      <p:sp>
        <p:nvSpPr>
          <p:cNvPr id="3" name="Text Placeholder 2"/>
          <p:cNvSpPr>
            <a:spLocks noGrp="1"/>
          </p:cNvSpPr>
          <p:nvPr>
            <p:ph type="body" idx="1"/>
          </p:nvPr>
        </p:nvSpPr>
        <p:spPr/>
        <p:txBody>
          <a:bodyPr/>
          <a:lstStyle/>
          <a:p>
            <a:pPr algn="ctr"/>
            <a:r>
              <a:rPr lang="en-US" dirty="0" smtClean="0">
                <a:latin typeface="Tahoma" pitchFamily="34" charset="0"/>
                <a:ea typeface="Tahoma" pitchFamily="34" charset="0"/>
                <a:cs typeface="Tahoma" pitchFamily="34" charset="0"/>
              </a:rPr>
              <a:t>Quantitative Research</a:t>
            </a:r>
            <a:endParaRPr lang="en-US" dirty="0">
              <a:latin typeface="Tahoma" pitchFamily="34" charset="0"/>
              <a:ea typeface="Tahoma" pitchFamily="34" charset="0"/>
              <a:cs typeface="Tahoma" pitchFamily="34" charset="0"/>
            </a:endParaRPr>
          </a:p>
        </p:txBody>
      </p:sp>
      <p:sp>
        <p:nvSpPr>
          <p:cNvPr id="4" name="Content Placeholder 3"/>
          <p:cNvSpPr>
            <a:spLocks noGrp="1"/>
          </p:cNvSpPr>
          <p:nvPr>
            <p:ph sz="half" idx="2"/>
          </p:nvPr>
        </p:nvSpPr>
        <p:spPr/>
        <p:txBody>
          <a:bodyPr/>
          <a:lstStyle/>
          <a:p>
            <a:r>
              <a:rPr lang="en-US" dirty="0" smtClean="0">
                <a:latin typeface="Tahoma" pitchFamily="34" charset="0"/>
                <a:ea typeface="Tahoma" pitchFamily="34" charset="0"/>
                <a:cs typeface="Tahoma" pitchFamily="34" charset="0"/>
              </a:rPr>
              <a:t>Definition – Of or pertaining to measurement.</a:t>
            </a:r>
          </a:p>
          <a:p>
            <a:r>
              <a:rPr lang="en-US" dirty="0" smtClean="0">
                <a:latin typeface="Tahoma" pitchFamily="34" charset="0"/>
                <a:ea typeface="Tahoma" pitchFamily="34" charset="0"/>
                <a:cs typeface="Tahoma" pitchFamily="34" charset="0"/>
              </a:rPr>
              <a:t>Example: Weight loss of each student in one month who ate fruit every day for breakfast instead of poptarts.</a:t>
            </a:r>
          </a:p>
          <a:p>
            <a:endParaRPr lang="en-US" dirty="0" smtClean="0"/>
          </a:p>
          <a:p>
            <a:r>
              <a:rPr lang="en-US" sz="1200" dirty="0" smtClean="0">
                <a:latin typeface="Tahoma" pitchFamily="34" charset="0"/>
                <a:ea typeface="Tahoma" pitchFamily="34" charset="0"/>
                <a:cs typeface="Tahoma" pitchFamily="34" charset="0"/>
              </a:rPr>
              <a:t>American Heritage Dictionary, 2</a:t>
            </a:r>
            <a:r>
              <a:rPr lang="en-US" sz="1200" baseline="30000" dirty="0" smtClean="0">
                <a:latin typeface="Tahoma" pitchFamily="34" charset="0"/>
                <a:ea typeface="Tahoma" pitchFamily="34" charset="0"/>
                <a:cs typeface="Tahoma" pitchFamily="34" charset="0"/>
              </a:rPr>
              <a:t>nd</a:t>
            </a:r>
            <a:r>
              <a:rPr lang="en-US" sz="1200" dirty="0" smtClean="0">
                <a:latin typeface="Tahoma" pitchFamily="34" charset="0"/>
                <a:ea typeface="Tahoma" pitchFamily="34" charset="0"/>
                <a:cs typeface="Tahoma" pitchFamily="34" charset="0"/>
              </a:rPr>
              <a:t> college edition, 1982.</a:t>
            </a:r>
          </a:p>
          <a:p>
            <a:endParaRPr lang="en-US" dirty="0"/>
          </a:p>
        </p:txBody>
      </p:sp>
      <p:sp>
        <p:nvSpPr>
          <p:cNvPr id="5" name="Text Placeholder 4"/>
          <p:cNvSpPr>
            <a:spLocks noGrp="1"/>
          </p:cNvSpPr>
          <p:nvPr>
            <p:ph type="body" sz="quarter" idx="3"/>
          </p:nvPr>
        </p:nvSpPr>
        <p:spPr/>
        <p:txBody>
          <a:bodyPr/>
          <a:lstStyle/>
          <a:p>
            <a:pPr algn="ctr"/>
            <a:r>
              <a:rPr lang="en-US" dirty="0" smtClean="0">
                <a:latin typeface="Tahoma" pitchFamily="34" charset="0"/>
                <a:ea typeface="Tahoma" pitchFamily="34" charset="0"/>
                <a:cs typeface="Tahoma" pitchFamily="34" charset="0"/>
              </a:rPr>
              <a:t>Qualitative Research</a:t>
            </a:r>
            <a:endParaRPr lang="en-US" dirty="0">
              <a:latin typeface="Tahoma" pitchFamily="34" charset="0"/>
              <a:ea typeface="Tahoma" pitchFamily="34" charset="0"/>
              <a:cs typeface="Tahoma" pitchFamily="34" charset="0"/>
            </a:endParaRPr>
          </a:p>
        </p:txBody>
      </p:sp>
      <p:sp>
        <p:nvSpPr>
          <p:cNvPr id="6" name="Content Placeholder 5"/>
          <p:cNvSpPr>
            <a:spLocks noGrp="1"/>
          </p:cNvSpPr>
          <p:nvPr>
            <p:ph sz="quarter" idx="4"/>
          </p:nvPr>
        </p:nvSpPr>
        <p:spPr/>
        <p:txBody>
          <a:bodyPr/>
          <a:lstStyle/>
          <a:p>
            <a:r>
              <a:rPr lang="en-US" dirty="0" smtClean="0">
                <a:latin typeface="Tahoma" pitchFamily="34" charset="0"/>
                <a:ea typeface="Tahoma" pitchFamily="34" charset="0"/>
                <a:cs typeface="Tahoma" pitchFamily="34" charset="0"/>
              </a:rPr>
              <a:t>Definition – Of the degree or nature of something.</a:t>
            </a:r>
          </a:p>
          <a:p>
            <a:pPr>
              <a:buNone/>
            </a:pPr>
            <a:endParaRPr lang="en-US" dirty="0" smtClean="0">
              <a:latin typeface="Tahoma" pitchFamily="34" charset="0"/>
              <a:ea typeface="Tahoma" pitchFamily="34" charset="0"/>
              <a:cs typeface="Tahoma" pitchFamily="34" charset="0"/>
            </a:endParaRPr>
          </a:p>
          <a:p>
            <a:r>
              <a:rPr lang="en-US" dirty="0" smtClean="0">
                <a:latin typeface="Tahoma" pitchFamily="34" charset="0"/>
                <a:ea typeface="Tahoma" pitchFamily="34" charset="0"/>
                <a:cs typeface="Tahoma" pitchFamily="34" charset="0"/>
              </a:rPr>
              <a:t>Example: The number of students who </a:t>
            </a:r>
            <a:r>
              <a:rPr lang="en-US" i="1" dirty="0" smtClean="0">
                <a:latin typeface="Tahoma" pitchFamily="34" charset="0"/>
                <a:ea typeface="Tahoma" pitchFamily="34" charset="0"/>
                <a:cs typeface="Tahoma" pitchFamily="34" charset="0"/>
              </a:rPr>
              <a:t>felt </a:t>
            </a:r>
            <a:r>
              <a:rPr lang="en-US" dirty="0" smtClean="0">
                <a:latin typeface="Tahoma" pitchFamily="34" charset="0"/>
                <a:ea typeface="Tahoma" pitchFamily="34" charset="0"/>
                <a:cs typeface="Tahoma" pitchFamily="34" charset="0"/>
              </a:rPr>
              <a:t> </a:t>
            </a:r>
            <a:r>
              <a:rPr lang="en-US" i="1" dirty="0" smtClean="0">
                <a:latin typeface="Tahoma" pitchFamily="34" charset="0"/>
                <a:ea typeface="Tahoma" pitchFamily="34" charset="0"/>
                <a:cs typeface="Tahoma" pitchFamily="34" charset="0"/>
              </a:rPr>
              <a:t>better </a:t>
            </a:r>
            <a:r>
              <a:rPr lang="en-US" dirty="0" smtClean="0">
                <a:latin typeface="Tahoma" pitchFamily="34" charset="0"/>
                <a:ea typeface="Tahoma" pitchFamily="34" charset="0"/>
                <a:cs typeface="Tahoma" pitchFamily="34" charset="0"/>
              </a:rPr>
              <a:t> eating fruit for breakfast instead of poptarts.</a:t>
            </a:r>
            <a:endParaRPr lang="en-US" i="1" dirty="0" smtClean="0">
              <a:latin typeface="Tahoma" pitchFamily="34" charset="0"/>
              <a:ea typeface="Tahoma" pitchFamily="34" charset="0"/>
              <a:cs typeface="Tahoma" pitchFamily="34" charset="0"/>
            </a:endParaRPr>
          </a:p>
          <a:p>
            <a:endParaRPr lang="en-US" dirty="0"/>
          </a:p>
        </p:txBody>
      </p:sp>
      <p:pic>
        <p:nvPicPr>
          <p:cNvPr id="1026" name="Picture 2" descr="https://encrypted-tbn1.gstatic.com/images?q=tbn:ANd9GcRVd3HRz0yZuDmu6n_9UR75G7E53QZszRVM31liGnJDVg6ulSW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953000"/>
            <a:ext cx="2733675" cy="167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p:txBody>
          <a:bodyPr>
            <a:normAutofit lnSpcReduction="10000"/>
          </a:bodyPr>
          <a:lstStyle/>
          <a:p>
            <a:pPr>
              <a:buNone/>
            </a:pPr>
            <a:r>
              <a:rPr lang="en-US" sz="2400" dirty="0" smtClean="0">
                <a:latin typeface="Tahoma" pitchFamily="34" charset="0"/>
                <a:ea typeface="Tahoma" pitchFamily="34" charset="0"/>
                <a:cs typeface="Tahoma" pitchFamily="34" charset="0"/>
              </a:rPr>
              <a:t>Library Tools allow you to find and retrieve research materials.  Young Library has two main tools that will help you to acquire this information:</a:t>
            </a:r>
          </a:p>
          <a:p>
            <a:pPr marL="2228850" lvl="4" indent="-514350">
              <a:buAutoNum type="arabicPeriod"/>
            </a:pPr>
            <a:r>
              <a:rPr lang="en-US" sz="2400" dirty="0" smtClean="0">
                <a:latin typeface="Tahoma" pitchFamily="34" charset="0"/>
                <a:ea typeface="Tahoma" pitchFamily="34" charset="0"/>
                <a:cs typeface="Tahoma" pitchFamily="34" charset="0"/>
              </a:rPr>
              <a:t>Catalogs</a:t>
            </a:r>
          </a:p>
          <a:p>
            <a:pPr marL="2228850" lvl="4" indent="-514350">
              <a:buAutoNum type="arabicPeriod"/>
            </a:pPr>
            <a:r>
              <a:rPr lang="en-US" sz="2400" dirty="0" smtClean="0">
                <a:latin typeface="Tahoma" pitchFamily="34" charset="0"/>
                <a:ea typeface="Tahoma" pitchFamily="34" charset="0"/>
                <a:cs typeface="Tahoma" pitchFamily="34" charset="0"/>
              </a:rPr>
              <a:t>Databases</a:t>
            </a:r>
          </a:p>
          <a:p>
            <a:pPr>
              <a:buNone/>
            </a:pPr>
            <a:endParaRPr lang="en-US" sz="2400" dirty="0" smtClean="0">
              <a:latin typeface="Tahoma" pitchFamily="34" charset="0"/>
              <a:ea typeface="Tahoma" pitchFamily="34" charset="0"/>
              <a:cs typeface="Tahoma" pitchFamily="34" charset="0"/>
            </a:endParaRPr>
          </a:p>
          <a:p>
            <a:pPr>
              <a:buNone/>
            </a:pPr>
            <a:r>
              <a:rPr lang="en-US" sz="2400" dirty="0" smtClean="0">
                <a:latin typeface="Tahoma" pitchFamily="34" charset="0"/>
                <a:ea typeface="Tahoma" pitchFamily="34" charset="0"/>
                <a:cs typeface="Tahoma" pitchFamily="34" charset="0"/>
              </a:rPr>
              <a:t>Tutorials are available on all of these tools.  Video tutorials are located on the Young Library web page under Online learning (</a:t>
            </a:r>
            <a:r>
              <a:rPr lang="en-US" sz="2400" dirty="0">
                <a:solidFill>
                  <a:srgbClr val="0070C0"/>
                </a:solidFill>
                <a:hlinkClick r:id="rId3"/>
              </a:rPr>
              <a:t>https://www.kcu.edu/library/online-learning/tutorials</a:t>
            </a:r>
            <a:r>
              <a:rPr lang="en-US" sz="2400" dirty="0" smtClean="0">
                <a:hlinkClick r:id="rId3"/>
              </a:rPr>
              <a:t>/</a:t>
            </a:r>
            <a:r>
              <a:rPr lang="en-US" sz="2400" dirty="0" smtClean="0"/>
              <a:t>).  </a:t>
            </a:r>
            <a:r>
              <a:rPr lang="en-US" sz="2400" dirty="0" smtClean="0">
                <a:latin typeface="Tahoma" panose="020B0604030504040204" pitchFamily="34" charset="0"/>
                <a:ea typeface="Tahoma" panose="020B0604030504040204" pitchFamily="34" charset="0"/>
                <a:cs typeface="Tahoma" panose="020B0604030504040204" pitchFamily="34" charset="0"/>
              </a:rPr>
              <a:t>Printable tutorials are available under </a:t>
            </a:r>
            <a:r>
              <a:rPr lang="en-US" sz="2400" dirty="0">
                <a:latin typeface="Tahoma" panose="020B0604030504040204" pitchFamily="34" charset="0"/>
                <a:ea typeface="Tahoma" panose="020B0604030504040204" pitchFamily="34" charset="0"/>
                <a:cs typeface="Tahoma" panose="020B0604030504040204" pitchFamily="34" charset="0"/>
              </a:rPr>
              <a:t>the Research tab </a:t>
            </a:r>
            <a:r>
              <a:rPr lang="en-US" sz="2400" dirty="0"/>
              <a:t>(</a:t>
            </a:r>
            <a:r>
              <a:rPr lang="en-US" sz="2400" dirty="0">
                <a:hlinkClick r:id="rId4"/>
              </a:rPr>
              <a:t>https://www.kcu.edu/library/research/tutorials</a:t>
            </a:r>
            <a:r>
              <a:rPr lang="en-US" sz="2400" dirty="0" smtClean="0">
                <a:hlinkClick r:id="rId4"/>
              </a:rPr>
              <a:t>/</a:t>
            </a:r>
            <a:r>
              <a:rPr lang="en-US" sz="2400" dirty="0" smtClean="0"/>
              <a:t>) </a:t>
            </a:r>
            <a:endParaRPr lang="en-US" sz="2400" dirty="0" smtClean="0">
              <a:latin typeface="Tahoma" pitchFamily="34" charset="0"/>
              <a:ea typeface="Tahoma" pitchFamily="34" charset="0"/>
              <a:cs typeface="Tahoma" pitchFamily="34" charset="0"/>
            </a:endParaRPr>
          </a:p>
          <a:p>
            <a:pPr>
              <a:buNone/>
            </a:pPr>
            <a:endParaRPr lang="en-US" sz="2400" dirty="0" smtClean="0">
              <a:latin typeface="Tahoma" pitchFamily="34" charset="0"/>
              <a:ea typeface="Tahoma" pitchFamily="34" charset="0"/>
              <a:cs typeface="Tahoma" pitchFamily="34" charset="0"/>
            </a:endParaRPr>
          </a:p>
          <a:p>
            <a:pPr marL="2228850" lvl="4" indent="-514350">
              <a:buNone/>
            </a:pPr>
            <a:endParaRPr lang="en-US" sz="2400"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a:xfrm>
            <a:off x="457200" y="2438400"/>
            <a:ext cx="8229600" cy="3687763"/>
          </a:xfrm>
        </p:spPr>
        <p:txBody>
          <a:bodyPr>
            <a:normAutofit fontScale="92500" lnSpcReduction="20000"/>
          </a:bodyPr>
          <a:lstStyle/>
          <a:p>
            <a:r>
              <a:rPr lang="en-US" sz="2000" dirty="0" smtClean="0">
                <a:latin typeface="Tahoma" pitchFamily="34" charset="0"/>
                <a:ea typeface="Tahoma" pitchFamily="34" charset="0"/>
                <a:cs typeface="Tahoma" pitchFamily="34" charset="0"/>
              </a:rPr>
              <a:t>Using the online catalog allows you to locate:</a:t>
            </a:r>
          </a:p>
          <a:p>
            <a:pPr lvl="1"/>
            <a:r>
              <a:rPr lang="en-US" sz="2000" dirty="0" smtClean="0">
                <a:latin typeface="Tahoma" pitchFamily="34" charset="0"/>
                <a:ea typeface="Tahoma" pitchFamily="34" charset="0"/>
                <a:cs typeface="Tahoma" pitchFamily="34" charset="0"/>
              </a:rPr>
              <a:t>Electronic books</a:t>
            </a:r>
          </a:p>
          <a:p>
            <a:pPr lvl="1"/>
            <a:r>
              <a:rPr lang="en-US" sz="2000" dirty="0" smtClean="0">
                <a:latin typeface="Tahoma" pitchFamily="34" charset="0"/>
                <a:ea typeface="Tahoma" pitchFamily="34" charset="0"/>
                <a:cs typeface="Tahoma" pitchFamily="34" charset="0"/>
              </a:rPr>
              <a:t>Print books</a:t>
            </a:r>
          </a:p>
          <a:p>
            <a:pPr lvl="1"/>
            <a:r>
              <a:rPr lang="en-US" sz="2000" dirty="0" smtClean="0">
                <a:latin typeface="Tahoma" pitchFamily="34" charset="0"/>
                <a:ea typeface="Tahoma" pitchFamily="34" charset="0"/>
                <a:cs typeface="Tahoma" pitchFamily="34" charset="0"/>
              </a:rPr>
              <a:t>Print journal titles</a:t>
            </a:r>
          </a:p>
          <a:p>
            <a:pPr lvl="1"/>
            <a:r>
              <a:rPr lang="en-US" sz="2000" dirty="0" smtClean="0">
                <a:latin typeface="Tahoma" pitchFamily="34" charset="0"/>
                <a:ea typeface="Tahoma" pitchFamily="34" charset="0"/>
                <a:cs typeface="Tahoma" pitchFamily="34" charset="0"/>
              </a:rPr>
              <a:t>Streaming video</a:t>
            </a:r>
          </a:p>
          <a:p>
            <a:r>
              <a:rPr lang="en-US" sz="2000" dirty="0" smtClean="0">
                <a:latin typeface="Tahoma" pitchFamily="34" charset="0"/>
                <a:ea typeface="Tahoma" pitchFamily="34" charset="0"/>
                <a:cs typeface="Tahoma" pitchFamily="34" charset="0"/>
              </a:rPr>
              <a:t>Electronic books can be accessed and used from your home computer.  You will need to provide the off-campus user name and password.  This information can be found on the Online Learning tab of the Young Library web page.</a:t>
            </a:r>
          </a:p>
          <a:p>
            <a:r>
              <a:rPr lang="en-US" sz="2000" dirty="0" smtClean="0">
                <a:latin typeface="Tahoma" pitchFamily="34" charset="0"/>
                <a:ea typeface="Tahoma" pitchFamily="34" charset="0"/>
                <a:cs typeface="Tahoma" pitchFamily="34" charset="0"/>
              </a:rPr>
              <a:t>Print materials that you may need can be checked out at Young Library.  You may also request that print materials be mailed to you.  Directions for requesting and mailing are available on the library web page. (</a:t>
            </a:r>
            <a:r>
              <a:rPr lang="en-US" sz="2000" dirty="0">
                <a:hlinkClick r:id="rId3"/>
              </a:rPr>
              <a:t>https://www.kcu.edu/library/online-learning/books-e-books</a:t>
            </a:r>
            <a:r>
              <a:rPr lang="en-US" sz="2000" dirty="0" smtClean="0">
                <a:hlinkClick r:id="rId3"/>
              </a:rPr>
              <a:t>/</a:t>
            </a:r>
            <a:r>
              <a:rPr lang="en-US" sz="2000" dirty="0" smtClean="0"/>
              <a:t>). </a:t>
            </a:r>
            <a:endParaRPr lang="en-US" sz="2000" dirty="0" smtClean="0">
              <a:latin typeface="Tahoma" pitchFamily="34" charset="0"/>
              <a:ea typeface="Tahoma" pitchFamily="34" charset="0"/>
              <a:cs typeface="Tahoma" pitchFamily="34" charset="0"/>
            </a:endParaRPr>
          </a:p>
          <a:p>
            <a:endParaRPr lang="en-US" dirty="0">
              <a:latin typeface="Tahoma" pitchFamily="34" charset="0"/>
              <a:ea typeface="Tahoma" pitchFamily="34" charset="0"/>
              <a:cs typeface="Tahoma" pitchFamily="34" charset="0"/>
            </a:endParaRPr>
          </a:p>
        </p:txBody>
      </p:sp>
      <p:sp>
        <p:nvSpPr>
          <p:cNvPr id="5" name="TextBox 4"/>
          <p:cNvSpPr txBox="1"/>
          <p:nvPr/>
        </p:nvSpPr>
        <p:spPr>
          <a:xfrm>
            <a:off x="838200" y="1600200"/>
            <a:ext cx="7162800" cy="830997"/>
          </a:xfrm>
          <a:prstGeom prst="rect">
            <a:avLst/>
          </a:prstGeom>
          <a:noFill/>
        </p:spPr>
        <p:txBody>
          <a:bodyPr wrap="square" rtlCol="0">
            <a:spAutoFit/>
          </a:bodyPr>
          <a:lstStyle/>
          <a:p>
            <a:pPr algn="ctr">
              <a:buNone/>
            </a:pPr>
            <a:r>
              <a:rPr lang="en-US" sz="2400" b="1" u="sng" dirty="0" smtClean="0">
                <a:latin typeface="Tahoma" pitchFamily="34" charset="0"/>
                <a:ea typeface="Tahoma" pitchFamily="34" charset="0"/>
                <a:cs typeface="Tahoma" pitchFamily="34" charset="0"/>
              </a:rPr>
              <a:t>CATALOGS</a:t>
            </a:r>
          </a:p>
          <a:p>
            <a:pPr algn="ctr">
              <a:buNone/>
            </a:pPr>
            <a:r>
              <a:rPr lang="en-US" sz="2400" b="1" u="sng" dirty="0" smtClean="0">
                <a:latin typeface="Tahoma" pitchFamily="34" charset="0"/>
                <a:ea typeface="Tahoma" pitchFamily="34" charset="0"/>
                <a:cs typeface="Tahoma" pitchFamily="34" charset="0"/>
              </a:rPr>
              <a:t>Online Catalog</a:t>
            </a:r>
          </a:p>
        </p:txBody>
      </p:sp>
      <p:pic>
        <p:nvPicPr>
          <p:cNvPr id="7" name="Picture 6" descr="https://encrypted-tbn3.google.com/images?q=tbn:ANd9GcQvY7bqz6aiL9qGSDXmnXDCw-x7sR7r5XDRjQpWXU1hGgfM7WqYQA"/>
          <p:cNvPicPr/>
          <p:nvPr/>
        </p:nvPicPr>
        <p:blipFill>
          <a:blip r:embed="rId4" cstate="print"/>
          <a:srcRect/>
          <a:stretch>
            <a:fillRect/>
          </a:stretch>
        </p:blipFill>
        <p:spPr bwMode="auto">
          <a:xfrm>
            <a:off x="6324600" y="1752600"/>
            <a:ext cx="1866900" cy="1876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a:xfrm>
            <a:off x="457200" y="2362200"/>
            <a:ext cx="8229600" cy="3763963"/>
          </a:xfrm>
        </p:spPr>
        <p:txBody>
          <a:bodyPr>
            <a:normAutofit/>
          </a:bodyPr>
          <a:lstStyle/>
          <a:p>
            <a:r>
              <a:rPr lang="en-US" sz="2400" dirty="0" smtClean="0">
                <a:latin typeface="Tahoma" pitchFamily="34" charset="0"/>
                <a:ea typeface="Tahoma" pitchFamily="34" charset="0"/>
                <a:cs typeface="Tahoma" pitchFamily="34" charset="0"/>
              </a:rPr>
              <a:t>World Cat is an international catalog</a:t>
            </a:r>
          </a:p>
          <a:p>
            <a:r>
              <a:rPr lang="en-US" sz="2400" dirty="0" smtClean="0">
                <a:latin typeface="Tahoma" pitchFamily="34" charset="0"/>
                <a:ea typeface="Tahoma" pitchFamily="34" charset="0"/>
                <a:cs typeface="Tahoma" pitchFamily="34" charset="0"/>
              </a:rPr>
              <a:t>You can use this catalog to request resources that are not available in Young Library.</a:t>
            </a:r>
          </a:p>
          <a:p>
            <a:r>
              <a:rPr lang="en-US" sz="2400" dirty="0" smtClean="0">
                <a:latin typeface="Tahoma" pitchFamily="34" charset="0"/>
                <a:ea typeface="Tahoma" pitchFamily="34" charset="0"/>
                <a:cs typeface="Tahoma" pitchFamily="34" charset="0"/>
              </a:rPr>
              <a:t>Requesting materials from other libraries is called </a:t>
            </a:r>
            <a:r>
              <a:rPr lang="en-US" sz="2400" b="1" dirty="0" smtClean="0">
                <a:latin typeface="Tahoma" pitchFamily="34" charset="0"/>
                <a:ea typeface="Tahoma" pitchFamily="34" charset="0"/>
                <a:cs typeface="Tahoma" pitchFamily="34" charset="0"/>
              </a:rPr>
              <a:t>Interlibrary Loan.</a:t>
            </a:r>
          </a:p>
          <a:p>
            <a:r>
              <a:rPr lang="en-US" sz="2400" dirty="0" smtClean="0">
                <a:latin typeface="Tahoma" pitchFamily="34" charset="0"/>
                <a:ea typeface="Tahoma" pitchFamily="34" charset="0"/>
                <a:cs typeface="Tahoma" pitchFamily="34" charset="0"/>
              </a:rPr>
              <a:t>In World Cat an Interlibrary Loan can be requested by clicking on the library loan button located at the top left of the results screen.  </a:t>
            </a:r>
            <a:endParaRPr lang="en-US" sz="2400" dirty="0">
              <a:latin typeface="Tahoma" pitchFamily="34" charset="0"/>
              <a:ea typeface="Tahoma" pitchFamily="34" charset="0"/>
              <a:cs typeface="Tahoma" pitchFamily="34" charset="0"/>
            </a:endParaRPr>
          </a:p>
        </p:txBody>
      </p:sp>
      <p:sp>
        <p:nvSpPr>
          <p:cNvPr id="4" name="TextBox 3"/>
          <p:cNvSpPr txBox="1"/>
          <p:nvPr/>
        </p:nvSpPr>
        <p:spPr>
          <a:xfrm>
            <a:off x="838200" y="1600200"/>
            <a:ext cx="7162800" cy="830997"/>
          </a:xfrm>
          <a:prstGeom prst="rect">
            <a:avLst/>
          </a:prstGeom>
          <a:noFill/>
        </p:spPr>
        <p:txBody>
          <a:bodyPr wrap="square" rtlCol="0">
            <a:spAutoFit/>
          </a:bodyPr>
          <a:lstStyle/>
          <a:p>
            <a:pPr algn="ctr">
              <a:buNone/>
            </a:pPr>
            <a:r>
              <a:rPr lang="en-US" sz="2400" b="1" u="sng" dirty="0" smtClean="0">
                <a:latin typeface="Tahoma" pitchFamily="34" charset="0"/>
                <a:ea typeface="Tahoma" pitchFamily="34" charset="0"/>
                <a:cs typeface="Tahoma" pitchFamily="34" charset="0"/>
              </a:rPr>
              <a:t>CATALOGS</a:t>
            </a:r>
          </a:p>
          <a:p>
            <a:pPr algn="ctr">
              <a:buNone/>
            </a:pPr>
            <a:r>
              <a:rPr lang="en-US" sz="2400" b="1" u="sng" dirty="0" smtClean="0">
                <a:latin typeface="Tahoma" pitchFamily="34" charset="0"/>
                <a:ea typeface="Tahoma" pitchFamily="34" charset="0"/>
                <a:cs typeface="Tahoma" pitchFamily="34" charset="0"/>
              </a:rPr>
              <a:t>WorldCat</a:t>
            </a:r>
          </a:p>
        </p:txBody>
      </p:sp>
      <p:pic>
        <p:nvPicPr>
          <p:cNvPr id="1028" name="Picture 4" descr="C:\Users\nenders\Desktop\fs_ill.gif"/>
          <p:cNvPicPr>
            <a:picLocks noChangeAspect="1" noChangeArrowheads="1"/>
          </p:cNvPicPr>
          <p:nvPr/>
        </p:nvPicPr>
        <p:blipFill>
          <a:blip r:embed="rId3" cstate="print"/>
          <a:srcRect/>
          <a:stretch>
            <a:fillRect/>
          </a:stretch>
        </p:blipFill>
        <p:spPr bwMode="auto">
          <a:xfrm>
            <a:off x="4114800" y="5257800"/>
            <a:ext cx="1447800" cy="6858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a:xfrm>
            <a:off x="457200" y="1524000"/>
            <a:ext cx="8229600" cy="5029200"/>
          </a:xfrm>
        </p:spPr>
        <p:txBody>
          <a:bodyPr/>
          <a:lstStyle/>
          <a:p>
            <a:pPr algn="ctr">
              <a:buNone/>
            </a:pPr>
            <a:r>
              <a:rPr lang="en-US" sz="2400" b="1" u="sng" dirty="0" smtClean="0">
                <a:latin typeface="Tahoma" pitchFamily="34" charset="0"/>
                <a:ea typeface="Tahoma" pitchFamily="34" charset="0"/>
                <a:cs typeface="Tahoma" pitchFamily="34" charset="0"/>
              </a:rPr>
              <a:t>Databases</a:t>
            </a:r>
          </a:p>
          <a:p>
            <a:r>
              <a:rPr lang="en-US" sz="1800" dirty="0" smtClean="0">
                <a:latin typeface="Tahoma" pitchFamily="34" charset="0"/>
                <a:ea typeface="Tahoma" pitchFamily="34" charset="0"/>
                <a:cs typeface="Tahoma" pitchFamily="34" charset="0"/>
              </a:rPr>
              <a:t>Databases will provide you with electronic journal articles and electronic reference books.</a:t>
            </a:r>
          </a:p>
          <a:p>
            <a:r>
              <a:rPr lang="en-US" sz="1800" dirty="0" smtClean="0">
                <a:latin typeface="Tahoma" pitchFamily="34" charset="0"/>
                <a:ea typeface="Tahoma" pitchFamily="34" charset="0"/>
                <a:cs typeface="Tahoma" pitchFamily="34" charset="0"/>
              </a:rPr>
              <a:t>Articles available in full text can be saved or downloaded for student use immediately.  </a:t>
            </a:r>
          </a:p>
          <a:p>
            <a:pPr lvl="1"/>
            <a:r>
              <a:rPr lang="en-US" sz="1600" b="1" dirty="0" smtClean="0">
                <a:latin typeface="Tahoma" pitchFamily="34" charset="0"/>
                <a:ea typeface="Tahoma" pitchFamily="34" charset="0"/>
                <a:cs typeface="Tahoma" pitchFamily="34" charset="0"/>
              </a:rPr>
              <a:t>PDF </a:t>
            </a:r>
            <a:r>
              <a:rPr lang="en-US" sz="1600" dirty="0" smtClean="0">
                <a:latin typeface="Tahoma" pitchFamily="34" charset="0"/>
                <a:ea typeface="Tahoma" pitchFamily="34" charset="0"/>
                <a:cs typeface="Tahoma" pitchFamily="34" charset="0"/>
              </a:rPr>
              <a:t>documents will look exactly like they do if you open up a magazine.  This is the best format to use for articles.</a:t>
            </a:r>
          </a:p>
          <a:p>
            <a:pPr lvl="1"/>
            <a:r>
              <a:rPr lang="en-US" sz="1600" b="1" dirty="0" smtClean="0">
                <a:latin typeface="Tahoma" pitchFamily="34" charset="0"/>
                <a:ea typeface="Tahoma" pitchFamily="34" charset="0"/>
                <a:cs typeface="Tahoma" pitchFamily="34" charset="0"/>
              </a:rPr>
              <a:t>HTML </a:t>
            </a:r>
            <a:r>
              <a:rPr lang="en-US" sz="1600" dirty="0" smtClean="0">
                <a:latin typeface="Tahoma" pitchFamily="34" charset="0"/>
                <a:ea typeface="Tahoma" pitchFamily="34" charset="0"/>
                <a:cs typeface="Tahoma" pitchFamily="34" charset="0"/>
              </a:rPr>
              <a:t>documents will look like a continuous Word document with no page numbers or graphics.  If this is the only format available it will be fine but it should not be your first choice if a PDF exists.</a:t>
            </a:r>
          </a:p>
          <a:p>
            <a:r>
              <a:rPr lang="en-US" sz="1800" dirty="0" smtClean="0">
                <a:latin typeface="Tahoma" pitchFamily="34" charset="0"/>
                <a:ea typeface="Tahoma" pitchFamily="34" charset="0"/>
                <a:cs typeface="Tahoma" pitchFamily="34" charset="0"/>
              </a:rPr>
              <a:t>Articles that say “Send Interlibrary Loan Request” can be acquired by clicking on the link provided.  </a:t>
            </a:r>
            <a:endParaRPr lang="en-US" sz="2000" dirty="0" smtClean="0">
              <a:latin typeface="Tahoma" pitchFamily="34" charset="0"/>
              <a:ea typeface="Tahoma" pitchFamily="34" charset="0"/>
              <a:cs typeface="Tahoma" pitchFamily="34" charset="0"/>
            </a:endParaRPr>
          </a:p>
        </p:txBody>
      </p:sp>
      <p:pic>
        <p:nvPicPr>
          <p:cNvPr id="4" name="Picture 3"/>
          <p:cNvPicPr/>
          <p:nvPr/>
        </p:nvPicPr>
        <p:blipFill>
          <a:blip r:embed="rId3" cstate="print"/>
          <a:srcRect l="27884" t="51795" r="30770" b="43333"/>
          <a:stretch>
            <a:fillRect/>
          </a:stretch>
        </p:blipFill>
        <p:spPr bwMode="auto">
          <a:xfrm>
            <a:off x="1828800" y="5181600"/>
            <a:ext cx="5943600" cy="70485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normAutofit fontScale="90000"/>
          </a:bodyPr>
          <a:lstStyle/>
          <a:p>
            <a:r>
              <a:rPr lang="en-US" dirty="0" smtClean="0">
                <a:latin typeface="Tahoma" pitchFamily="34" charset="0"/>
                <a:cs typeface="Tahoma" pitchFamily="34" charset="0"/>
              </a:rPr>
              <a:t>Interlibrary Loan Request </a:t>
            </a:r>
            <a:br>
              <a:rPr lang="en-US" dirty="0" smtClean="0">
                <a:latin typeface="Tahoma" pitchFamily="34" charset="0"/>
                <a:cs typeface="Tahoma" pitchFamily="34" charset="0"/>
              </a:rPr>
            </a:br>
            <a:r>
              <a:rPr lang="en-US" dirty="0" smtClean="0">
                <a:latin typeface="Tahoma" pitchFamily="34" charset="0"/>
                <a:cs typeface="Tahoma" pitchFamily="34" charset="0"/>
              </a:rPr>
              <a:t>Password Information</a:t>
            </a:r>
            <a:endParaRPr lang="en-US" dirty="0">
              <a:latin typeface="Tahoma" pitchFamily="34" charset="0"/>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18603224"/>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p:nvPr/>
        </p:nvPicPr>
        <p:blipFill rotWithShape="1">
          <a:blip r:embed="rId8"/>
          <a:srcRect l="3848" t="20642" r="33948" b="61923"/>
          <a:stretch/>
        </p:blipFill>
        <p:spPr bwMode="auto">
          <a:xfrm>
            <a:off x="3657600" y="1752600"/>
            <a:ext cx="4953000" cy="1981200"/>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p:txBody>
          <a:bodyPr>
            <a:normAutofit fontScale="92500" lnSpcReduction="10000"/>
          </a:bodyPr>
          <a:lstStyle/>
          <a:p>
            <a:pPr algn="ctr">
              <a:buNone/>
            </a:pPr>
            <a:r>
              <a:rPr lang="en-US" sz="2400" b="1" u="sng" dirty="0" smtClean="0">
                <a:latin typeface="Tahoma" pitchFamily="34" charset="0"/>
                <a:ea typeface="Tahoma" pitchFamily="34" charset="0"/>
                <a:cs typeface="Tahoma" pitchFamily="34" charset="0"/>
              </a:rPr>
              <a:t>Interlibrary Loan </a:t>
            </a:r>
          </a:p>
          <a:p>
            <a:r>
              <a:rPr lang="en-US" sz="2000" dirty="0" smtClean="0">
                <a:latin typeface="Tahoma" pitchFamily="34" charset="0"/>
                <a:ea typeface="Tahoma" pitchFamily="34" charset="0"/>
                <a:cs typeface="Tahoma" pitchFamily="34" charset="0"/>
              </a:rPr>
              <a:t>Articles that are not available in full text within the database can be requested through Interlibrary Loan.</a:t>
            </a:r>
            <a:endParaRPr lang="en-US" sz="2400" dirty="0" smtClean="0">
              <a:latin typeface="Tahoma" pitchFamily="34" charset="0"/>
              <a:ea typeface="Tahoma" pitchFamily="34" charset="0"/>
              <a:cs typeface="Tahoma" pitchFamily="34" charset="0"/>
            </a:endParaRPr>
          </a:p>
          <a:p>
            <a:r>
              <a:rPr lang="en-US" sz="2000" dirty="0" smtClean="0">
                <a:latin typeface="Tahoma" pitchFamily="34" charset="0"/>
                <a:ea typeface="Tahoma" pitchFamily="34" charset="0"/>
                <a:cs typeface="Tahoma" pitchFamily="34" charset="0"/>
              </a:rPr>
              <a:t>For EBSCO databases you will need to click on the “Send Inter Library Loan request” link at the bottom of the article title in the result list.</a:t>
            </a:r>
          </a:p>
          <a:p>
            <a:endParaRPr lang="en-US" sz="2000" dirty="0" smtClean="0">
              <a:latin typeface="Tahoma" pitchFamily="34" charset="0"/>
              <a:ea typeface="Tahoma" pitchFamily="34" charset="0"/>
              <a:cs typeface="Tahoma" pitchFamily="34" charset="0"/>
            </a:endParaRPr>
          </a:p>
          <a:p>
            <a:endParaRPr lang="en-US" sz="2000" dirty="0" smtClean="0">
              <a:latin typeface="Tahoma" pitchFamily="34" charset="0"/>
              <a:ea typeface="Tahoma" pitchFamily="34" charset="0"/>
              <a:cs typeface="Tahoma" pitchFamily="34" charset="0"/>
            </a:endParaRPr>
          </a:p>
          <a:p>
            <a:endParaRPr lang="en-US" sz="2000" dirty="0" smtClean="0">
              <a:latin typeface="Tahoma" pitchFamily="34" charset="0"/>
              <a:ea typeface="Tahoma" pitchFamily="34" charset="0"/>
              <a:cs typeface="Tahoma" pitchFamily="34" charset="0"/>
            </a:endParaRPr>
          </a:p>
          <a:p>
            <a:endParaRPr lang="en-US" sz="2000" dirty="0" smtClean="0">
              <a:latin typeface="Tahoma" pitchFamily="34" charset="0"/>
              <a:ea typeface="Tahoma" pitchFamily="34" charset="0"/>
              <a:cs typeface="Tahoma" pitchFamily="34" charset="0"/>
            </a:endParaRPr>
          </a:p>
          <a:p>
            <a:r>
              <a:rPr lang="en-US" sz="2000" dirty="0" smtClean="0">
                <a:latin typeface="Tahoma" pitchFamily="34" charset="0"/>
                <a:ea typeface="Tahoma" pitchFamily="34" charset="0"/>
                <a:cs typeface="Tahoma" pitchFamily="34" charset="0"/>
              </a:rPr>
              <a:t>For other databases you will need to use the form provided in the “resources” area of the Online Catalog. </a:t>
            </a:r>
            <a:r>
              <a:rPr lang="en-US" sz="2000" dirty="0">
                <a:latin typeface="Tahoma" pitchFamily="34" charset="0"/>
                <a:ea typeface="Tahoma" pitchFamily="34" charset="0"/>
                <a:cs typeface="Tahoma" pitchFamily="34" charset="0"/>
              </a:rPr>
              <a:t>(</a:t>
            </a:r>
            <a:r>
              <a:rPr lang="en-US" sz="2000" dirty="0">
                <a:latin typeface="Tahoma" pitchFamily="34" charset="0"/>
                <a:ea typeface="Tahoma" pitchFamily="34" charset="0"/>
                <a:cs typeface="Tahoma" pitchFamily="34" charset="0"/>
                <a:hlinkClick r:id="rId3"/>
              </a:rPr>
              <a:t>https://www.kcu.edu/wp-content/uploads/2014/09/Inter-Library-Loan-Forms-and-Information.pdf</a:t>
            </a:r>
            <a:r>
              <a:rPr lang="en-US" sz="2000" dirty="0" smtClean="0">
                <a:latin typeface="Tahoma" pitchFamily="34" charset="0"/>
                <a:ea typeface="Tahoma" pitchFamily="34" charset="0"/>
                <a:cs typeface="Tahoma" pitchFamily="34" charset="0"/>
              </a:rPr>
              <a:t>) </a:t>
            </a:r>
          </a:p>
          <a:p>
            <a:r>
              <a:rPr lang="en-US" sz="2000" dirty="0" smtClean="0">
                <a:latin typeface="Tahoma" pitchFamily="34" charset="0"/>
                <a:ea typeface="Tahoma" pitchFamily="34" charset="0"/>
                <a:cs typeface="Tahoma" pitchFamily="34" charset="0"/>
              </a:rPr>
              <a:t>Be sure to fill out all of the requested information.  All requests must give us a 10 day window to locate the article or book.</a:t>
            </a:r>
          </a:p>
          <a:p>
            <a:endParaRPr lang="en-US" sz="2000" dirty="0">
              <a:latin typeface="Tahoma" pitchFamily="34" charset="0"/>
              <a:ea typeface="Tahoma" pitchFamily="34" charset="0"/>
              <a:cs typeface="Tahoma" pitchFamily="34" charset="0"/>
            </a:endParaRPr>
          </a:p>
        </p:txBody>
      </p:sp>
      <p:pic>
        <p:nvPicPr>
          <p:cNvPr id="6" name="Picture 5"/>
          <p:cNvPicPr/>
          <p:nvPr/>
        </p:nvPicPr>
        <p:blipFill rotWithShape="1">
          <a:blip r:embed="rId4"/>
          <a:srcRect l="18700" t="21643" r="19038" b="52505"/>
          <a:stretch/>
        </p:blipFill>
        <p:spPr bwMode="auto">
          <a:xfrm>
            <a:off x="1752600" y="3124200"/>
            <a:ext cx="5900737" cy="1204912"/>
          </a:xfrm>
          <a:prstGeom prst="rect">
            <a:avLst/>
          </a:prstGeom>
          <a:ln>
            <a:solidFill>
              <a:schemeClr val="tx1"/>
            </a:solid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p:txBody>
          <a:bodyPr>
            <a:normAutofit/>
          </a:bodyPr>
          <a:lstStyle/>
          <a:p>
            <a:pPr algn="ctr">
              <a:buNone/>
            </a:pPr>
            <a:r>
              <a:rPr lang="en-US" sz="2400" b="1" u="sng" dirty="0" smtClean="0">
                <a:latin typeface="Tahoma" pitchFamily="34" charset="0"/>
                <a:ea typeface="Tahoma" pitchFamily="34" charset="0"/>
                <a:cs typeface="Tahoma" pitchFamily="34" charset="0"/>
              </a:rPr>
              <a:t>Government Websites</a:t>
            </a:r>
          </a:p>
          <a:p>
            <a:pPr>
              <a:buNone/>
            </a:pPr>
            <a:endParaRPr lang="en-US" sz="2400" dirty="0" smtClean="0">
              <a:latin typeface="Tahoma" pitchFamily="34" charset="0"/>
              <a:ea typeface="Tahoma" pitchFamily="34" charset="0"/>
              <a:cs typeface="Tahoma" pitchFamily="34" charset="0"/>
            </a:endParaRPr>
          </a:p>
          <a:p>
            <a:pPr>
              <a:buNone/>
            </a:pPr>
            <a:endParaRPr lang="en-US" sz="2400" dirty="0" smtClean="0">
              <a:latin typeface="Tahoma" pitchFamily="34" charset="0"/>
              <a:ea typeface="Tahoma" pitchFamily="34" charset="0"/>
              <a:cs typeface="Tahoma" pitchFamily="34" charset="0"/>
            </a:endParaRPr>
          </a:p>
          <a:p>
            <a:r>
              <a:rPr lang="en-US" sz="2000" dirty="0" smtClean="0">
                <a:latin typeface="Tahoma" pitchFamily="34" charset="0"/>
                <a:ea typeface="Tahoma" pitchFamily="34" charset="0"/>
                <a:cs typeface="Tahoma" pitchFamily="34" charset="0"/>
              </a:rPr>
              <a:t>Government websites are an important resource for current, statistical information.  Do not overlook these sites as resources.  Be sure to look at the Government links on the Young Library database page. </a:t>
            </a:r>
            <a:r>
              <a:rPr lang="en-US" sz="2000" dirty="0" smtClean="0">
                <a:latin typeface="Tahoma" pitchFamily="34" charset="0"/>
                <a:ea typeface="Tahoma" pitchFamily="34" charset="0"/>
                <a:cs typeface="Tahoma" pitchFamily="34" charset="0"/>
              </a:rPr>
              <a:t>Data.gov, </a:t>
            </a:r>
            <a:r>
              <a:rPr lang="en-US" sz="2000" dirty="0" err="1" smtClean="0">
                <a:latin typeface="Tahoma" pitchFamily="34" charset="0"/>
                <a:ea typeface="Tahoma" pitchFamily="34" charset="0"/>
                <a:cs typeface="Tahoma" pitchFamily="34" charset="0"/>
              </a:rPr>
              <a:t>GovInfo</a:t>
            </a:r>
            <a:r>
              <a:rPr lang="en-US" sz="2000" dirty="0" smtClean="0">
                <a:latin typeface="Tahoma" pitchFamily="34" charset="0"/>
                <a:ea typeface="Tahoma" pitchFamily="34" charset="0"/>
                <a:cs typeface="Tahoma" pitchFamily="34" charset="0"/>
              </a:rPr>
              <a:t>, FCSM – Federal committee on Statistical Methodology </a:t>
            </a:r>
            <a:r>
              <a:rPr lang="en-US" sz="2000" dirty="0" smtClean="0">
                <a:latin typeface="Tahoma" pitchFamily="34" charset="0"/>
                <a:ea typeface="Tahoma" pitchFamily="34" charset="0"/>
                <a:cs typeface="Tahoma" pitchFamily="34" charset="0"/>
              </a:rPr>
              <a:t>and USA.gov are quick ways to locate government websites.</a:t>
            </a:r>
          </a:p>
          <a:p>
            <a:pPr lvl="1"/>
            <a:r>
              <a:rPr lang="en-US" sz="1600" dirty="0" smtClean="0">
                <a:latin typeface="Tahoma" pitchFamily="34" charset="0"/>
                <a:ea typeface="Tahoma" pitchFamily="34" charset="0"/>
                <a:cs typeface="Tahoma" pitchFamily="34" charset="0"/>
              </a:rPr>
              <a:t>Government websites can be difficult to navigate.  Please contact a librarian if you are not able to locate the information that you are looking for.  Remember, we are dealing with these websites regularly.  Using us can minimize the time you spend searching and provide you with more time to utilize the information.</a:t>
            </a:r>
          </a:p>
          <a:p>
            <a:pPr>
              <a:buNone/>
            </a:pPr>
            <a:endParaRPr lang="en-US" sz="2000" dirty="0" smtClean="0">
              <a:latin typeface="Tahoma" pitchFamily="34" charset="0"/>
              <a:ea typeface="Tahoma" pitchFamily="34" charset="0"/>
              <a:cs typeface="Tahoma" pitchFamily="34" charset="0"/>
            </a:endParaRPr>
          </a:p>
          <a:p>
            <a:endParaRPr lang="en-US" sz="2000" dirty="0">
              <a:latin typeface="Tahoma" pitchFamily="34" charset="0"/>
              <a:ea typeface="Tahoma" pitchFamily="34" charset="0"/>
              <a:cs typeface="Tahoma" pitchFamily="34" charset="0"/>
            </a:endParaRPr>
          </a:p>
        </p:txBody>
      </p:sp>
      <p:pic>
        <p:nvPicPr>
          <p:cNvPr id="2053" name="Picture 5" descr="C:\Users\nenders\Desktop\USA.jpg"/>
          <p:cNvPicPr>
            <a:picLocks noChangeAspect="1" noChangeArrowheads="1"/>
          </p:cNvPicPr>
          <p:nvPr/>
        </p:nvPicPr>
        <p:blipFill>
          <a:blip r:embed="rId3" cstate="print"/>
          <a:srcRect/>
          <a:stretch>
            <a:fillRect/>
          </a:stretch>
        </p:blipFill>
        <p:spPr bwMode="auto">
          <a:xfrm>
            <a:off x="3200400" y="2133600"/>
            <a:ext cx="2286000" cy="58102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w="12700">
            <a:solidFill>
              <a:schemeClr val="tx1"/>
            </a:solidFill>
          </a:ln>
        </p:spPr>
        <p:txBody>
          <a:bodyPr/>
          <a:lstStyle/>
          <a:p>
            <a:r>
              <a:rPr lang="en-US" dirty="0" smtClean="0">
                <a:latin typeface="Tahoma" pitchFamily="34" charset="0"/>
                <a:ea typeface="Tahoma" pitchFamily="34" charset="0"/>
                <a:cs typeface="Tahoma" pitchFamily="34" charset="0"/>
              </a:rPr>
              <a:t>Library Research Tools</a:t>
            </a:r>
            <a:endParaRPr lang="en-US" dirty="0">
              <a:latin typeface="Tahoma" pitchFamily="34" charset="0"/>
              <a:ea typeface="Tahoma" pitchFamily="34" charset="0"/>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121659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French Script MT" pitchFamily="66" charset="0"/>
              </a:rPr>
              <a:t>Congratulations!</a:t>
            </a:r>
            <a:endParaRPr lang="en-US" sz="6000" b="1" dirty="0">
              <a:latin typeface="French Script MT" pitchFamily="66" charset="0"/>
            </a:endParaRPr>
          </a:p>
        </p:txBody>
      </p:sp>
      <p:sp>
        <p:nvSpPr>
          <p:cNvPr id="3" name="Content Placeholder 2"/>
          <p:cNvSpPr>
            <a:spLocks noGrp="1"/>
          </p:cNvSpPr>
          <p:nvPr>
            <p:ph idx="1"/>
          </p:nvPr>
        </p:nvSpPr>
        <p:spPr>
          <a:xfrm>
            <a:off x="457200" y="1371600"/>
            <a:ext cx="8229600" cy="4754563"/>
          </a:xfrm>
        </p:spPr>
        <p:txBody>
          <a:bodyPr>
            <a:normAutofit fontScale="85000" lnSpcReduction="10000"/>
          </a:bodyPr>
          <a:lstStyle/>
          <a:p>
            <a:pPr algn="ctr">
              <a:buNone/>
            </a:pPr>
            <a:endParaRPr lang="en-US" dirty="0" smtClean="0">
              <a:latin typeface="Comic Sans MS" pitchFamily="66" charset="0"/>
              <a:ea typeface="Tahoma" pitchFamily="34" charset="0"/>
              <a:cs typeface="Tahoma" pitchFamily="34" charset="0"/>
            </a:endParaRPr>
          </a:p>
          <a:p>
            <a:pPr algn="ctr">
              <a:buNone/>
            </a:pPr>
            <a:r>
              <a:rPr lang="en-US" dirty="0" smtClean="0">
                <a:latin typeface="Comic Sans MS" pitchFamily="66" charset="0"/>
                <a:ea typeface="Tahoma" pitchFamily="34" charset="0"/>
                <a:cs typeface="Tahoma" pitchFamily="34" charset="0"/>
              </a:rPr>
              <a:t>You have reached the end of the Young Library Online Orientation.</a:t>
            </a:r>
          </a:p>
          <a:p>
            <a:pPr algn="ctr">
              <a:buNone/>
            </a:pPr>
            <a:r>
              <a:rPr lang="en-US" dirty="0" smtClean="0">
                <a:latin typeface="Comic Sans MS" pitchFamily="66" charset="0"/>
                <a:ea typeface="Tahoma" pitchFamily="34" charset="0"/>
                <a:cs typeface="Tahoma" pitchFamily="34" charset="0"/>
              </a:rPr>
              <a:t>I encourage each of you to contact the library if you have any questions or need any help.</a:t>
            </a:r>
          </a:p>
          <a:p>
            <a:pPr algn="ctr">
              <a:buNone/>
            </a:pPr>
            <a:r>
              <a:rPr lang="en-US" dirty="0" smtClean="0">
                <a:latin typeface="Comic Sans MS" pitchFamily="66" charset="0"/>
                <a:ea typeface="Tahoma" pitchFamily="34" charset="0"/>
                <a:cs typeface="Tahoma" pitchFamily="34" charset="0"/>
              </a:rPr>
              <a:t>Technology changes rapidly.  It is our job to keep up with those changes.  It is your job to utilize the people and resources available to you.</a:t>
            </a:r>
          </a:p>
          <a:p>
            <a:pPr algn="ctr">
              <a:buNone/>
            </a:pPr>
            <a:r>
              <a:rPr lang="en-US" dirty="0" smtClean="0">
                <a:latin typeface="Comic Sans MS" pitchFamily="66" charset="0"/>
                <a:ea typeface="Tahoma" pitchFamily="34" charset="0"/>
                <a:cs typeface="Tahoma" pitchFamily="34" charset="0"/>
              </a:rPr>
              <a:t>Take a few minutes to complete the following searches for practice.   </a:t>
            </a:r>
          </a:p>
          <a:p>
            <a:pPr algn="ctr">
              <a:buNone/>
            </a:pPr>
            <a:r>
              <a:rPr lang="en-US" dirty="0" smtClean="0">
                <a:latin typeface="Comic Sans MS" pitchFamily="66" charset="0"/>
                <a:ea typeface="Tahoma" pitchFamily="34" charset="0"/>
                <a:cs typeface="Tahoma" pitchFamily="34" charset="0"/>
              </a:rPr>
              <a:t>Have a wonderful day!</a:t>
            </a:r>
          </a:p>
          <a:p>
            <a:pPr algn="ctr">
              <a:buNone/>
            </a:pPr>
            <a:endParaRPr lang="en-US" dirty="0">
              <a:latin typeface="Comic Sans MS" pitchFamily="66"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a:t>
            </a:r>
            <a:r>
              <a:rPr lang="en-US" dirty="0" smtClean="0">
                <a:latin typeface="Tahoma" pitchFamily="34" charset="0"/>
                <a:cs typeface="Tahoma" pitchFamily="34" charset="0"/>
              </a:rPr>
              <a:t>Google Drive </a:t>
            </a:r>
            <a:r>
              <a:rPr lang="en-US" dirty="0" smtClean="0">
                <a:latin typeface="Tahoma" pitchFamily="34" charset="0"/>
                <a:cs typeface="Tahoma" pitchFamily="34" charset="0"/>
              </a:rPr>
              <a:t>Research Folder</a:t>
            </a:r>
            <a:endParaRPr lang="en-US" dirty="0">
              <a:latin typeface="Tahoma" pitchFamily="34" charset="0"/>
              <a:cs typeface="Tahoma" pitchFamily="34" charset="0"/>
            </a:endParaRPr>
          </a:p>
        </p:txBody>
      </p:sp>
      <p:sp>
        <p:nvSpPr>
          <p:cNvPr id="3" name="Content Placeholder 2"/>
          <p:cNvSpPr>
            <a:spLocks noGrp="1"/>
          </p:cNvSpPr>
          <p:nvPr>
            <p:ph sz="quarter" idx="1"/>
          </p:nvPr>
        </p:nvSpPr>
        <p:spPr/>
        <p:txBody>
          <a:bodyPr>
            <a:normAutofit lnSpcReduction="10000"/>
          </a:bodyPr>
          <a:lstStyle/>
          <a:p>
            <a:r>
              <a:rPr lang="en-US" dirty="0" smtClean="0"/>
              <a:t> </a:t>
            </a:r>
            <a:r>
              <a:rPr lang="en-US" dirty="0" smtClean="0"/>
              <a:t>Research articles, book pages, bibliographies, rough drafts, etc. can all be saved to a Google folder.</a:t>
            </a:r>
            <a:endParaRPr lang="en-US" dirty="0" smtClean="0"/>
          </a:p>
          <a:p>
            <a:r>
              <a:rPr lang="en-US" dirty="0" smtClean="0"/>
              <a:t>This saves you time and allows you to keep your citations in one place.</a:t>
            </a:r>
          </a:p>
          <a:p>
            <a:r>
              <a:rPr lang="en-US" dirty="0" smtClean="0"/>
              <a:t>To create </a:t>
            </a:r>
            <a:r>
              <a:rPr lang="en-US" dirty="0" smtClean="0"/>
              <a:t>a folder in Google Drive </a:t>
            </a:r>
            <a:r>
              <a:rPr lang="en-US" dirty="0" smtClean="0"/>
              <a:t>you will need to </a:t>
            </a:r>
            <a:r>
              <a:rPr lang="en-US" dirty="0" smtClean="0"/>
              <a:t>begin by signing into your KCU Gmail account.  </a:t>
            </a:r>
          </a:p>
          <a:p>
            <a:r>
              <a:rPr lang="en-US" dirty="0" smtClean="0"/>
              <a:t>Follow the process below:</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Creating a Research Folder in Google Drive</a:t>
            </a:r>
            <a:endParaRPr lang="en-US" dirty="0">
              <a:latin typeface="Tahoma" pitchFamily="34" charset="0"/>
              <a:cs typeface="Tahoma" pitchFamily="34" charset="0"/>
            </a:endParaRPr>
          </a:p>
        </p:txBody>
      </p:sp>
      <p:sp>
        <p:nvSpPr>
          <p:cNvPr id="3" name="TextBox 2"/>
          <p:cNvSpPr txBox="1"/>
          <p:nvPr/>
        </p:nvSpPr>
        <p:spPr>
          <a:xfrm>
            <a:off x="549519" y="1549937"/>
            <a:ext cx="8153400" cy="4801314"/>
          </a:xfrm>
          <a:prstGeom prst="rect">
            <a:avLst/>
          </a:prstGeom>
          <a:noFill/>
        </p:spPr>
        <p:txBody>
          <a:bodyPr wrap="square" rtlCol="0">
            <a:spAutoFit/>
          </a:bodyPr>
          <a:lstStyle/>
          <a:p>
            <a:pPr marL="342900" indent="-342900">
              <a:buFont typeface="Wingdings" panose="05000000000000000000" pitchFamily="2" charset="2"/>
              <a:buChar char="v"/>
            </a:pPr>
            <a:r>
              <a:rPr lang="en-US" dirty="0" smtClean="0">
                <a:latin typeface="Tahoma" panose="020B0604030504040204" pitchFamily="34" charset="0"/>
                <a:ea typeface="Tahoma" panose="020B0604030504040204" pitchFamily="34" charset="0"/>
                <a:cs typeface="Tahoma" panose="020B0604030504040204" pitchFamily="34" charset="0"/>
              </a:rPr>
              <a:t>Click on the ‘waffle’ on the top right of your screen.</a:t>
            </a:r>
          </a:p>
          <a:p>
            <a:pPr marL="342900" indent="-342900">
              <a:buFont typeface="Wingdings" panose="05000000000000000000" pitchFamily="2" charset="2"/>
              <a:buChar char="v"/>
            </a:pPr>
            <a:endParaRPr lang="en-US"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endParaRPr lang="en-US" dirty="0" smtClean="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smtClean="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smtClean="0">
              <a:latin typeface="Tahoma" panose="020B0604030504040204" pitchFamily="34" charset="0"/>
              <a:ea typeface="Tahoma" panose="020B0604030504040204" pitchFamily="34" charset="0"/>
              <a:cs typeface="Tahoma" panose="020B0604030504040204" pitchFamily="34" charset="0"/>
            </a:endParaRPr>
          </a:p>
          <a:p>
            <a:r>
              <a:rPr lang="en-US" dirty="0" smtClean="0">
                <a:latin typeface="Tahoma" panose="020B0604030504040204" pitchFamily="34" charset="0"/>
                <a:ea typeface="Tahoma" panose="020B0604030504040204" pitchFamily="34" charset="0"/>
                <a:cs typeface="Tahoma" panose="020B0604030504040204" pitchFamily="34" charset="0"/>
              </a:rPr>
              <a:t> </a:t>
            </a:r>
          </a:p>
          <a:p>
            <a:pPr marL="342900" indent="-342900">
              <a:buFont typeface="Wingdings" panose="05000000000000000000" pitchFamily="2" charset="2"/>
              <a:buChar char="v"/>
            </a:pPr>
            <a:r>
              <a:rPr lang="en-US" dirty="0" smtClean="0">
                <a:latin typeface="Tahoma" panose="020B0604030504040204" pitchFamily="34" charset="0"/>
                <a:ea typeface="Tahoma" panose="020B0604030504040204" pitchFamily="34" charset="0"/>
                <a:cs typeface="Tahoma" panose="020B0604030504040204" pitchFamily="34" charset="0"/>
              </a:rPr>
              <a:t>Click on the Google Drive symbol in the popup box.</a:t>
            </a:r>
          </a:p>
          <a:p>
            <a:pPr marL="342900" indent="-342900">
              <a:buFont typeface="Wingdings" panose="05000000000000000000" pitchFamily="2" charset="2"/>
              <a:buChar char="v"/>
            </a:pPr>
            <a:r>
              <a:rPr lang="en-US" dirty="0" smtClean="0">
                <a:latin typeface="Tahoma" panose="020B0604030504040204" pitchFamily="34" charset="0"/>
                <a:ea typeface="Tahoma" panose="020B0604030504040204" pitchFamily="34" charset="0"/>
                <a:cs typeface="Tahoma" panose="020B0604030504040204" pitchFamily="34" charset="0"/>
              </a:rPr>
              <a:t>Click on “New” at the top left of the screen.</a:t>
            </a:r>
          </a:p>
          <a:p>
            <a:pPr marL="342900" indent="-342900">
              <a:buFont typeface="Wingdings" panose="05000000000000000000" pitchFamily="2" charset="2"/>
              <a:buChar char="v"/>
            </a:pPr>
            <a:endParaRPr lang="en-US"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endParaRPr lang="en-US"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endParaRPr lang="en-US"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endParaRPr lang="en-US"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r>
              <a:rPr lang="en-US" dirty="0" smtClean="0">
                <a:latin typeface="Tahoma" panose="020B0604030504040204" pitchFamily="34" charset="0"/>
                <a:ea typeface="Tahoma" panose="020B0604030504040204" pitchFamily="34" charset="0"/>
                <a:cs typeface="Tahoma" panose="020B0604030504040204" pitchFamily="34" charset="0"/>
              </a:rPr>
              <a:t>Click on “Folder”.</a:t>
            </a:r>
          </a:p>
          <a:p>
            <a:pPr marL="342900" indent="-342900">
              <a:buFont typeface="Wingdings" panose="05000000000000000000" pitchFamily="2" charset="2"/>
              <a:buChar char="v"/>
            </a:pPr>
            <a:r>
              <a:rPr lang="en-US" dirty="0" smtClean="0">
                <a:latin typeface="Tahoma" panose="020B0604030504040204" pitchFamily="34" charset="0"/>
                <a:ea typeface="Tahoma" panose="020B0604030504040204" pitchFamily="34" charset="0"/>
                <a:cs typeface="Tahoma" panose="020B0604030504040204" pitchFamily="34" charset="0"/>
              </a:rPr>
              <a:t>Rename your Folder “Research”.</a:t>
            </a:r>
          </a:p>
          <a:p>
            <a:pPr marL="342900" indent="-342900">
              <a:buAutoNum type="arabicPeriod"/>
            </a:pPr>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9167" t="33704" r="37500" b="32222"/>
          <a:stretch/>
        </p:blipFill>
        <p:spPr>
          <a:xfrm>
            <a:off x="2438400" y="1916457"/>
            <a:ext cx="2133600" cy="1752600"/>
          </a:xfrm>
          <a:prstGeom prst="rect">
            <a:avLst/>
          </a:prstGeom>
        </p:spPr>
      </p:pic>
      <p:cxnSp>
        <p:nvCxnSpPr>
          <p:cNvPr id="10" name="Straight Arrow Connector 9"/>
          <p:cNvCxnSpPr/>
          <p:nvPr/>
        </p:nvCxnSpPr>
        <p:spPr>
          <a:xfrm>
            <a:off x="2437586" y="1801743"/>
            <a:ext cx="457200" cy="349443"/>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4191000" y="3439429"/>
            <a:ext cx="1665817" cy="361927"/>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l="43333" t="29258" r="43333" b="53586"/>
          <a:stretch/>
        </p:blipFill>
        <p:spPr>
          <a:xfrm>
            <a:off x="2996793" y="4332420"/>
            <a:ext cx="1490133" cy="1078468"/>
          </a:xfrm>
          <a:prstGeom prst="rect">
            <a:avLst/>
          </a:prstGeom>
        </p:spPr>
      </p:pic>
      <p:cxnSp>
        <p:nvCxnSpPr>
          <p:cNvPr id="15" name="Straight Arrow Connector 14"/>
          <p:cNvCxnSpPr/>
          <p:nvPr/>
        </p:nvCxnSpPr>
        <p:spPr>
          <a:xfrm>
            <a:off x="2209800" y="4332420"/>
            <a:ext cx="914400" cy="59445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l="41666" t="32593" r="40001" b="30370"/>
          <a:stretch/>
        </p:blipFill>
        <p:spPr>
          <a:xfrm>
            <a:off x="5079266" y="4629649"/>
            <a:ext cx="1769533" cy="2010833"/>
          </a:xfrm>
          <a:prstGeom prst="rect">
            <a:avLst/>
          </a:prstGeom>
        </p:spPr>
      </p:pic>
      <p:cxnSp>
        <p:nvCxnSpPr>
          <p:cNvPr id="28" name="Straight Arrow Connector 27"/>
          <p:cNvCxnSpPr/>
          <p:nvPr/>
        </p:nvCxnSpPr>
        <p:spPr>
          <a:xfrm flipV="1">
            <a:off x="2437586" y="5257800"/>
            <a:ext cx="2836333" cy="497372"/>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Changing the Color of Your Google Research Folder</a:t>
            </a:r>
            <a:endParaRPr lang="en-US" dirty="0">
              <a:latin typeface="Tahoma" pitchFamily="34" charset="0"/>
              <a:cs typeface="Tahoma" pitchFamily="34" charset="0"/>
            </a:endParaRPr>
          </a:p>
        </p:txBody>
      </p:sp>
      <p:sp>
        <p:nvSpPr>
          <p:cNvPr id="3" name="TextBox 2"/>
          <p:cNvSpPr txBox="1"/>
          <p:nvPr/>
        </p:nvSpPr>
        <p:spPr>
          <a:xfrm>
            <a:off x="549519" y="1549937"/>
            <a:ext cx="8153400" cy="4247317"/>
          </a:xfrm>
          <a:prstGeom prst="rect">
            <a:avLst/>
          </a:prstGeom>
          <a:noFill/>
        </p:spPr>
        <p:txBody>
          <a:bodyPr wrap="square" rtlCol="0">
            <a:spAutoFit/>
          </a:bodyPr>
          <a:lstStyle/>
          <a:p>
            <a:r>
              <a:rPr lang="en-US" dirty="0" smtClean="0">
                <a:latin typeface="Tahoma" panose="020B0604030504040204" pitchFamily="34" charset="0"/>
                <a:ea typeface="Tahoma" panose="020B0604030504040204" pitchFamily="34" charset="0"/>
                <a:cs typeface="Tahoma" panose="020B0604030504040204" pitchFamily="34" charset="0"/>
              </a:rPr>
              <a:t>Changing the color of your Google Research Folder allows you to identify/ locate the folder more quickly.  This will save you time while you are gathering your research.</a:t>
            </a:r>
          </a:p>
          <a:p>
            <a:r>
              <a:rPr lang="en-US" dirty="0" smtClean="0">
                <a:latin typeface="Tahoma" panose="020B0604030504040204" pitchFamily="34" charset="0"/>
                <a:ea typeface="Tahoma" panose="020B0604030504040204" pitchFamily="34" charset="0"/>
                <a:cs typeface="Tahoma" panose="020B0604030504040204" pitchFamily="34" charset="0"/>
              </a:rPr>
              <a:t> </a:t>
            </a:r>
          </a:p>
          <a:p>
            <a:pPr marL="342900" indent="-342900">
              <a:buFont typeface="Wingdings" panose="05000000000000000000" pitchFamily="2" charset="2"/>
              <a:buChar char="v"/>
            </a:pPr>
            <a:r>
              <a:rPr lang="en-US" dirty="0" smtClean="0">
                <a:latin typeface="Tahoma" panose="020B0604030504040204" pitchFamily="34" charset="0"/>
                <a:ea typeface="Tahoma" panose="020B0604030504040204" pitchFamily="34" charset="0"/>
                <a:cs typeface="Tahoma" panose="020B0604030504040204" pitchFamily="34" charset="0"/>
              </a:rPr>
              <a:t>Hold your cursor over your folder </a:t>
            </a:r>
          </a:p>
          <a:p>
            <a:r>
              <a:rPr lang="en-US" dirty="0" smtClean="0">
                <a:latin typeface="Tahoma" panose="020B0604030504040204" pitchFamily="34" charset="0"/>
                <a:ea typeface="Tahoma" panose="020B0604030504040204" pitchFamily="34" charset="0"/>
                <a:cs typeface="Tahoma" panose="020B0604030504040204" pitchFamily="34" charset="0"/>
              </a:rPr>
              <a:t>and right click.</a:t>
            </a:r>
          </a:p>
          <a:p>
            <a:endParaRPr lang="en-US"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r>
              <a:rPr lang="en-US" dirty="0" smtClean="0">
                <a:latin typeface="Tahoma" panose="020B0604030504040204" pitchFamily="34" charset="0"/>
                <a:ea typeface="Tahoma" panose="020B0604030504040204" pitchFamily="34" charset="0"/>
                <a:cs typeface="Tahoma" panose="020B0604030504040204" pitchFamily="34" charset="0"/>
              </a:rPr>
              <a:t>Move your cursor down to “Change Color”.</a:t>
            </a:r>
          </a:p>
          <a:p>
            <a:pPr marL="342900" indent="-342900">
              <a:buFont typeface="Wingdings" panose="05000000000000000000" pitchFamily="2" charset="2"/>
              <a:buChar char="v"/>
            </a:pPr>
            <a:endParaRPr lang="en-US"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endParaRPr lang="en-US"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endParaRPr lang="en-US" dirty="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endParaRPr lang="en-US"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v"/>
            </a:pPr>
            <a:r>
              <a:rPr lang="en-US" dirty="0" smtClean="0">
                <a:latin typeface="Tahoma" panose="020B0604030504040204" pitchFamily="34" charset="0"/>
                <a:ea typeface="Tahoma" panose="020B0604030504040204" pitchFamily="34" charset="0"/>
                <a:cs typeface="Tahoma" panose="020B0604030504040204" pitchFamily="34" charset="0"/>
              </a:rPr>
              <a:t>Click on the color you would like your </a:t>
            </a:r>
          </a:p>
          <a:p>
            <a:r>
              <a:rPr lang="en-US" dirty="0" smtClean="0">
                <a:latin typeface="Tahoma" panose="020B0604030504040204" pitchFamily="34" charset="0"/>
                <a:ea typeface="Tahoma" panose="020B0604030504040204" pitchFamily="34" charset="0"/>
                <a:cs typeface="Tahoma" panose="020B0604030504040204" pitchFamily="34" charset="0"/>
              </a:rPr>
              <a:t>folder to be.</a:t>
            </a:r>
          </a:p>
          <a:p>
            <a:pPr marL="342900" indent="-342900">
              <a:buAutoNum type="arabicPeriod"/>
            </a:pPr>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6667" t="30741" r="36666" b="30740"/>
          <a:stretch/>
        </p:blipFill>
        <p:spPr>
          <a:xfrm>
            <a:off x="5410200" y="3352800"/>
            <a:ext cx="3505200" cy="2847975"/>
          </a:xfrm>
          <a:prstGeom prst="rect">
            <a:avLst/>
          </a:prstGeom>
        </p:spPr>
      </p:pic>
      <p:cxnSp>
        <p:nvCxnSpPr>
          <p:cNvPr id="7" name="Straight Arrow Connector 6"/>
          <p:cNvCxnSpPr/>
          <p:nvPr/>
        </p:nvCxnSpPr>
        <p:spPr>
          <a:xfrm>
            <a:off x="4343400" y="3810000"/>
            <a:ext cx="1295400" cy="12192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810000" y="5205653"/>
            <a:ext cx="3733800" cy="356947"/>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6088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ln>
            <a:solidFill>
              <a:schemeClr val="tx1"/>
            </a:solidFill>
          </a:ln>
        </p:spPr>
        <p:txBody>
          <a:bodyPr/>
          <a:lstStyle/>
          <a:p>
            <a:r>
              <a:rPr lang="en-US" dirty="0" smtClean="0">
                <a:latin typeface="Tahoma" pitchFamily="34" charset="0"/>
                <a:cs typeface="Tahoma" pitchFamily="34" charset="0"/>
              </a:rPr>
              <a:t>By Subject</a:t>
            </a:r>
            <a:endParaRPr lang="en-US" dirty="0">
              <a:latin typeface="Tahoma" pitchFamily="34" charset="0"/>
              <a:cs typeface="Tahoma" pitchFamily="34" charset="0"/>
            </a:endParaRPr>
          </a:p>
        </p:txBody>
      </p:sp>
      <p:sp>
        <p:nvSpPr>
          <p:cNvPr id="4" name="Content Placeholder 3"/>
          <p:cNvSpPr>
            <a:spLocks noGrp="1"/>
          </p:cNvSpPr>
          <p:nvPr>
            <p:ph sz="quarter" idx="2"/>
          </p:nvPr>
        </p:nvSpPr>
        <p:spPr>
          <a:xfrm>
            <a:off x="457200" y="2174874"/>
            <a:ext cx="4040188" cy="4073525"/>
          </a:xfrm>
          <a:ln>
            <a:solidFill>
              <a:schemeClr val="tx1"/>
            </a:solidFill>
          </a:ln>
        </p:spPr>
        <p:txBody>
          <a:bodyPr>
            <a:noAutofit/>
          </a:bodyPr>
          <a:lstStyle/>
          <a:p>
            <a:r>
              <a:rPr lang="en-US" sz="1800" dirty="0" smtClean="0"/>
              <a:t>Open the </a:t>
            </a:r>
            <a:r>
              <a:rPr lang="en-US" sz="1800" dirty="0" smtClean="0">
                <a:hlinkClick r:id="rId2"/>
              </a:rPr>
              <a:t>CINAHL Complete Database</a:t>
            </a:r>
            <a:endParaRPr lang="en-US" sz="1800" dirty="0" smtClean="0"/>
          </a:p>
          <a:p>
            <a:r>
              <a:rPr lang="en-US" sz="1800" dirty="0" smtClean="0"/>
              <a:t>In the first box type “nursing”</a:t>
            </a:r>
          </a:p>
          <a:p>
            <a:r>
              <a:rPr lang="en-US" sz="1800" dirty="0" smtClean="0"/>
              <a:t>In the second box type “spirituality”</a:t>
            </a:r>
          </a:p>
          <a:p>
            <a:r>
              <a:rPr lang="en-US" sz="1800" dirty="0" smtClean="0"/>
              <a:t> Scrolling down the Advanced search screen,  select  the following limits: </a:t>
            </a:r>
          </a:p>
          <a:p>
            <a:pPr lvl="1"/>
            <a:r>
              <a:rPr lang="en-US" sz="1800" dirty="0" smtClean="0"/>
              <a:t>2014 </a:t>
            </a:r>
            <a:r>
              <a:rPr lang="en-US" sz="1800" dirty="0" smtClean="0"/>
              <a:t>– </a:t>
            </a:r>
            <a:r>
              <a:rPr lang="en-US" sz="1800" dirty="0" smtClean="0"/>
              <a:t>2019</a:t>
            </a:r>
            <a:endParaRPr lang="en-US" sz="1800" dirty="0" smtClean="0"/>
          </a:p>
          <a:p>
            <a:pPr lvl="1"/>
            <a:r>
              <a:rPr lang="en-US" sz="1800" dirty="0" smtClean="0"/>
              <a:t>Peer reviewed</a:t>
            </a:r>
          </a:p>
          <a:p>
            <a:pPr lvl="1"/>
            <a:r>
              <a:rPr lang="en-US" sz="1800" dirty="0" smtClean="0"/>
              <a:t>Research article</a:t>
            </a:r>
          </a:p>
          <a:p>
            <a:pPr lvl="1"/>
            <a:r>
              <a:rPr lang="en-US" sz="1800" dirty="0" smtClean="0"/>
              <a:t>First author is a nurse</a:t>
            </a:r>
          </a:p>
          <a:p>
            <a:r>
              <a:rPr lang="en-US" sz="1800" dirty="0" smtClean="0"/>
              <a:t>Be sure </a:t>
            </a:r>
            <a:r>
              <a:rPr lang="en-US" sz="1800" dirty="0" smtClean="0"/>
              <a:t>you are signed into your Google Gmail/ Drive account.</a:t>
            </a:r>
            <a:endParaRPr lang="en-US" sz="1800" dirty="0"/>
          </a:p>
        </p:txBody>
      </p:sp>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Searching CINAHL</a:t>
            </a:r>
            <a:endParaRPr lang="en-US" dirty="0">
              <a:latin typeface="Tahoma" pitchFamily="34" charset="0"/>
              <a:cs typeface="Tahoma" pitchFamily="34" charset="0"/>
            </a:endParaRPr>
          </a:p>
        </p:txBody>
      </p:sp>
      <p:sp>
        <p:nvSpPr>
          <p:cNvPr id="5" name="Text Placeholder 4"/>
          <p:cNvSpPr>
            <a:spLocks noGrp="1"/>
          </p:cNvSpPr>
          <p:nvPr>
            <p:ph type="body" idx="3"/>
          </p:nvPr>
        </p:nvSpPr>
        <p:spPr>
          <a:ln>
            <a:solidFill>
              <a:schemeClr val="tx1"/>
            </a:solidFill>
          </a:ln>
        </p:spPr>
        <p:txBody>
          <a:bodyPr/>
          <a:lstStyle/>
          <a:p>
            <a:r>
              <a:rPr lang="en-US" dirty="0" smtClean="0">
                <a:latin typeface="Tahoma" pitchFamily="34" charset="0"/>
                <a:cs typeface="Tahoma" pitchFamily="34" charset="0"/>
              </a:rPr>
              <a:t>Advanced Search Screen</a:t>
            </a:r>
            <a:endParaRPr lang="en-US" dirty="0">
              <a:latin typeface="Tahoma" pitchFamily="34" charset="0"/>
              <a:cs typeface="Tahoma" pitchFamily="34" charset="0"/>
            </a:endParaRPr>
          </a:p>
        </p:txBody>
      </p:sp>
      <p:pic>
        <p:nvPicPr>
          <p:cNvPr id="12" name="Content Placeholder 11"/>
          <p:cNvPicPr>
            <a:picLocks noGrp="1"/>
          </p:cNvPicPr>
          <p:nvPr>
            <p:ph sz="quarter" idx="4"/>
          </p:nvPr>
        </p:nvPicPr>
        <p:blipFill rotWithShape="1">
          <a:blip r:embed="rId3"/>
          <a:srcRect t="6012" b="71543"/>
          <a:stretch/>
        </p:blipFill>
        <p:spPr bwMode="auto">
          <a:xfrm>
            <a:off x="4495799" y="2199451"/>
            <a:ext cx="4467225" cy="1000949"/>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4"/>
          <a:srcRect l="6093" t="6212" r="12144" b="39880"/>
          <a:stretch/>
        </p:blipFill>
        <p:spPr bwMode="auto">
          <a:xfrm>
            <a:off x="4533900" y="3124200"/>
            <a:ext cx="4429125" cy="3276600"/>
          </a:xfrm>
          <a:prstGeom prst="rect">
            <a:avLst/>
          </a:prstGeom>
          <a:ln>
            <a:noFill/>
          </a:ln>
          <a:extLst>
            <a:ext uri="{53640926-AAD7-44D8-BBD7-CCE9431645EC}">
              <a14:shadowObscured xmlns:a14="http://schemas.microsoft.com/office/drawing/2010/main"/>
            </a:ext>
          </a:extLst>
        </p:spPr>
      </p:pic>
      <p:cxnSp>
        <p:nvCxnSpPr>
          <p:cNvPr id="9" name="Straight Arrow Connector 8"/>
          <p:cNvCxnSpPr/>
          <p:nvPr/>
        </p:nvCxnSpPr>
        <p:spPr>
          <a:xfrm flipV="1">
            <a:off x="3657600" y="2590800"/>
            <a:ext cx="1257300" cy="152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91000" y="2743200"/>
            <a:ext cx="838200" cy="228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574524" y="3810000"/>
            <a:ext cx="4740676" cy="152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2862262" y="4267200"/>
            <a:ext cx="3886200" cy="76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857823" y="4572000"/>
            <a:ext cx="167607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352800" y="5029200"/>
            <a:ext cx="3505200" cy="914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fontScale="40000" lnSpcReduction="20000"/>
          </a:bodyPr>
          <a:lstStyle/>
          <a:p>
            <a:r>
              <a:rPr lang="en-US" dirty="0" smtClean="0"/>
              <a:t>You </a:t>
            </a:r>
            <a:r>
              <a:rPr lang="en-US" dirty="0" smtClean="0"/>
              <a:t>should see the following result</a:t>
            </a:r>
            <a:r>
              <a:rPr lang="en-US" dirty="0" smtClean="0"/>
              <a:t>.</a:t>
            </a:r>
          </a:p>
          <a:p>
            <a:endParaRPr lang="en-US" dirty="0"/>
          </a:p>
          <a:p>
            <a:pPr marL="0" indent="0">
              <a:buNone/>
            </a:pPr>
            <a:endParaRPr lang="en-US" dirty="0" smtClean="0"/>
          </a:p>
          <a:p>
            <a:endParaRPr lang="en-US" dirty="0"/>
          </a:p>
          <a:p>
            <a:endParaRPr lang="en-US" dirty="0" smtClean="0"/>
          </a:p>
          <a:p>
            <a:endParaRPr lang="en-US" dirty="0"/>
          </a:p>
          <a:p>
            <a:endParaRPr lang="en-US" dirty="0" smtClean="0"/>
          </a:p>
          <a:p>
            <a:endParaRPr lang="en-US" dirty="0" smtClean="0"/>
          </a:p>
          <a:p>
            <a:endParaRPr lang="en-US" dirty="0" smtClean="0"/>
          </a:p>
          <a:p>
            <a:r>
              <a:rPr lang="en-US" dirty="0"/>
              <a:t>Click on “PDF” at the bottom of the article. </a:t>
            </a:r>
            <a:endParaRPr lang="en-US" dirty="0" smtClean="0"/>
          </a:p>
          <a:p>
            <a:r>
              <a:rPr lang="en-US" dirty="0" smtClean="0"/>
              <a:t>On the tool bar on the right of the article.  Click on the Google Drive Symbol. </a:t>
            </a:r>
          </a:p>
          <a:p>
            <a:endParaRPr lang="en-US" dirty="0"/>
          </a:p>
          <a:p>
            <a:endParaRPr lang="en-US" dirty="0"/>
          </a:p>
          <a:p>
            <a:pPr marL="0" indent="0">
              <a:buNone/>
            </a:pPr>
            <a:endParaRPr lang="en-US" dirty="0" smtClean="0"/>
          </a:p>
          <a:p>
            <a:endParaRPr lang="en-US" dirty="0"/>
          </a:p>
          <a:p>
            <a:endParaRPr lang="en-US" dirty="0" smtClean="0"/>
          </a:p>
          <a:p>
            <a:pPr marL="0" indent="0">
              <a:buNone/>
            </a:pPr>
            <a:endParaRPr lang="en-US" dirty="0" smtClean="0"/>
          </a:p>
          <a:p>
            <a:pPr marL="0" indent="0">
              <a:buNone/>
            </a:pPr>
            <a:endParaRPr lang="en-US" dirty="0"/>
          </a:p>
          <a:p>
            <a:pPr marL="0" indent="0">
              <a:buNone/>
            </a:pPr>
            <a:endParaRPr lang="en-US" dirty="0" smtClean="0"/>
          </a:p>
          <a:p>
            <a:r>
              <a:rPr lang="en-US" dirty="0" smtClean="0"/>
              <a:t>Open your Google Drive and look for the article under “</a:t>
            </a:r>
            <a:r>
              <a:rPr lang="en-US" dirty="0" err="1" smtClean="0"/>
              <a:t>Recents</a:t>
            </a:r>
            <a:r>
              <a:rPr lang="en-US" dirty="0" smtClean="0"/>
              <a:t>” then move it into your folder.</a:t>
            </a:r>
            <a:endParaRPr lang="en-US" dirty="0" smtClean="0"/>
          </a:p>
          <a:p>
            <a:r>
              <a:rPr lang="en-US" dirty="0" smtClean="0"/>
              <a:t>Did not work?  Contact your librarian</a:t>
            </a:r>
            <a:r>
              <a:rPr lang="en-US" dirty="0" smtClean="0"/>
              <a:t>.</a:t>
            </a:r>
            <a:endParaRPr lang="en-US" dirty="0" smtClean="0"/>
          </a:p>
        </p:txBody>
      </p:sp>
      <p:sp>
        <p:nvSpPr>
          <p:cNvPr id="6" name="Title 1"/>
          <p:cNvSpPr txBox="1">
            <a:spLocks/>
          </p:cNvSpPr>
          <p:nvPr/>
        </p:nvSpPr>
        <p:spPr>
          <a:xfrm>
            <a:off x="457200" y="304800"/>
            <a:ext cx="8229600" cy="1143000"/>
          </a:xfrm>
          <a:prstGeom prst="rect">
            <a:avLst/>
          </a:prstGeom>
          <a:solidFill>
            <a:srgbClr val="FF0000"/>
          </a:solidFill>
          <a:ln>
            <a:solidFill>
              <a:schemeClr val="tx1"/>
            </a:solidFill>
          </a:ln>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atin typeface="Tahoma" pitchFamily="34" charset="0"/>
                <a:cs typeface="Tahoma" pitchFamily="34" charset="0"/>
              </a:rPr>
              <a:t>DATABASES – Searching CINAHL</a:t>
            </a:r>
          </a:p>
          <a:p>
            <a:r>
              <a:rPr lang="en-US" dirty="0" smtClean="0">
                <a:latin typeface="Tahoma" pitchFamily="34" charset="0"/>
                <a:cs typeface="Tahoma" pitchFamily="34" charset="0"/>
              </a:rPr>
              <a:t>Answer</a:t>
            </a:r>
            <a:endParaRPr lang="en-US" dirty="0">
              <a:latin typeface="Tahoma" pitchFamily="34" charset="0"/>
              <a:cs typeface="Tahoma"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4167" t="38148" r="24167" b="38149"/>
          <a:stretch/>
        </p:blipFill>
        <p:spPr>
          <a:xfrm>
            <a:off x="1600200" y="1932371"/>
            <a:ext cx="5105400" cy="1317523"/>
          </a:xfrm>
          <a:prstGeom prst="rect">
            <a:avLst/>
          </a:prstGeom>
        </p:spPr>
      </p:pic>
      <p:cxnSp>
        <p:nvCxnSpPr>
          <p:cNvPr id="8" name="Straight Arrow Connector 7"/>
          <p:cNvCxnSpPr/>
          <p:nvPr/>
        </p:nvCxnSpPr>
        <p:spPr>
          <a:xfrm flipV="1">
            <a:off x="1828800" y="2971800"/>
            <a:ext cx="762000" cy="430494"/>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p:cNvPicPr/>
          <p:nvPr/>
        </p:nvPicPr>
        <p:blipFill rotWithShape="1">
          <a:blip r:embed="rId3"/>
          <a:srcRect l="67147" t="13676" r="-1921" b="69114"/>
          <a:stretch/>
        </p:blipFill>
        <p:spPr bwMode="auto">
          <a:xfrm>
            <a:off x="1495425" y="3863181"/>
            <a:ext cx="5057775" cy="1407795"/>
          </a:xfrm>
          <a:prstGeom prst="rect">
            <a:avLst/>
          </a:prstGeom>
          <a:ln>
            <a:noFill/>
          </a:ln>
          <a:extLst>
            <a:ext uri="{53640926-AAD7-44D8-BBD7-CCE9431645EC}">
              <a14:shadowObscured xmlns:a14="http://schemas.microsoft.com/office/drawing/2010/main"/>
            </a:ext>
          </a:extLst>
        </p:spPr>
      </p:pic>
      <p:cxnSp>
        <p:nvCxnSpPr>
          <p:cNvPr id="14" name="Straight Arrow Connector 13"/>
          <p:cNvCxnSpPr/>
          <p:nvPr/>
        </p:nvCxnSpPr>
        <p:spPr>
          <a:xfrm>
            <a:off x="5943600" y="3760275"/>
            <a:ext cx="76200" cy="506925"/>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112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ln>
            <a:solidFill>
              <a:schemeClr val="tx1"/>
            </a:solidFill>
          </a:ln>
        </p:spPr>
        <p:txBody>
          <a:bodyPr/>
          <a:lstStyle/>
          <a:p>
            <a:r>
              <a:rPr lang="en-US" dirty="0" smtClean="0">
                <a:latin typeface="Tahoma" pitchFamily="34" charset="0"/>
                <a:cs typeface="Tahoma" pitchFamily="34" charset="0"/>
              </a:rPr>
              <a:t>Evaluation Tools</a:t>
            </a:r>
            <a:endParaRPr lang="en-US" dirty="0">
              <a:latin typeface="Tahoma" pitchFamily="34" charset="0"/>
              <a:cs typeface="Tahoma" pitchFamily="34" charset="0"/>
            </a:endParaRPr>
          </a:p>
        </p:txBody>
      </p:sp>
      <p:sp>
        <p:nvSpPr>
          <p:cNvPr id="4" name="Content Placeholder 3"/>
          <p:cNvSpPr>
            <a:spLocks noGrp="1"/>
          </p:cNvSpPr>
          <p:nvPr>
            <p:ph sz="quarter" idx="2"/>
          </p:nvPr>
        </p:nvSpPr>
        <p:spPr>
          <a:ln>
            <a:solidFill>
              <a:schemeClr val="tx1"/>
            </a:solidFill>
          </a:ln>
        </p:spPr>
        <p:txBody>
          <a:bodyPr>
            <a:normAutofit fontScale="85000" lnSpcReduction="20000"/>
          </a:bodyPr>
          <a:lstStyle/>
          <a:p>
            <a:r>
              <a:rPr lang="en-US" dirty="0" smtClean="0"/>
              <a:t>Look at the article </a:t>
            </a:r>
            <a:r>
              <a:rPr lang="en-US" dirty="0" smtClean="0"/>
              <a:t>#5 </a:t>
            </a:r>
            <a:r>
              <a:rPr lang="en-US" dirty="0" smtClean="0"/>
              <a:t>– </a:t>
            </a:r>
            <a:r>
              <a:rPr lang="en-US" dirty="0" smtClean="0"/>
              <a:t>“</a:t>
            </a:r>
            <a:r>
              <a:rPr lang="en-US" dirty="0"/>
              <a:t>A conceptual clarification of spirituality: the possible confusion of spirituality with related terms and notions obstruct the application on clinical practice</a:t>
            </a:r>
            <a:r>
              <a:rPr lang="en-US" dirty="0" smtClean="0"/>
              <a:t>.</a:t>
            </a:r>
            <a:r>
              <a:rPr lang="en-US" dirty="0" smtClean="0"/>
              <a:t>”</a:t>
            </a:r>
            <a:endParaRPr lang="en-US" dirty="0" smtClean="0"/>
          </a:p>
          <a:p>
            <a:r>
              <a:rPr lang="en-US" dirty="0" smtClean="0"/>
              <a:t>Holding your cursor over the magnifying glass at the end of the title shows a summary of the article.</a:t>
            </a:r>
          </a:p>
          <a:p>
            <a:r>
              <a:rPr lang="en-US" dirty="0" smtClean="0"/>
              <a:t>Click on the title.  You will see a list of items such as author credentials, journal type and publication </a:t>
            </a:r>
            <a:r>
              <a:rPr lang="en-US" dirty="0" smtClean="0"/>
              <a:t>type.</a:t>
            </a:r>
            <a:endParaRPr lang="en-US" dirty="0"/>
          </a:p>
        </p:txBody>
      </p:sp>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Navigating the result list</a:t>
            </a:r>
            <a:endParaRPr lang="en-US" dirty="0">
              <a:latin typeface="Tahoma" pitchFamily="34" charset="0"/>
              <a:cs typeface="Tahoma" pitchFamily="34" charset="0"/>
            </a:endParaRPr>
          </a:p>
        </p:txBody>
      </p:sp>
      <p:pic>
        <p:nvPicPr>
          <p:cNvPr id="13" name="Picture 12"/>
          <p:cNvPicPr/>
          <p:nvPr/>
        </p:nvPicPr>
        <p:blipFill rotWithShape="1">
          <a:blip r:embed="rId2"/>
          <a:srcRect l="12660" t="27635" r="11538" b="35328"/>
          <a:stretch/>
        </p:blipFill>
        <p:spPr bwMode="auto">
          <a:xfrm>
            <a:off x="4724400" y="1600201"/>
            <a:ext cx="3894772" cy="1444076"/>
          </a:xfrm>
          <a:prstGeom prst="rect">
            <a:avLst/>
          </a:prstGeom>
          <a:ln>
            <a:noFill/>
          </a:ln>
          <a:extLst>
            <a:ext uri="{53640926-AAD7-44D8-BBD7-CCE9431645EC}">
              <a14:shadowObscured xmlns:a14="http://schemas.microsoft.com/office/drawing/2010/main"/>
            </a:ext>
          </a:extLst>
        </p:spPr>
      </p:pic>
      <p:pic>
        <p:nvPicPr>
          <p:cNvPr id="15" name="Content Placeholder 14"/>
          <p:cNvPicPr>
            <a:picLocks noGrp="1"/>
          </p:cNvPicPr>
          <p:nvPr>
            <p:ph sz="quarter" idx="4"/>
          </p:nvPr>
        </p:nvPicPr>
        <p:blipFill rotWithShape="1">
          <a:blip r:embed="rId3"/>
          <a:srcRect l="13302" t="9118" r="-1282" b="8262"/>
          <a:stretch/>
        </p:blipFill>
        <p:spPr bwMode="auto">
          <a:xfrm>
            <a:off x="4645025" y="3083023"/>
            <a:ext cx="4194175" cy="3241577"/>
          </a:xfrm>
          <a:prstGeom prst="rect">
            <a:avLst/>
          </a:prstGeom>
          <a:ln>
            <a:noFill/>
          </a:ln>
          <a:extLst>
            <a:ext uri="{53640926-AAD7-44D8-BBD7-CCE9431645EC}">
              <a14:shadowObscured xmlns:a14="http://schemas.microsoft.com/office/drawing/2010/main"/>
            </a:ext>
          </a:extLst>
        </p:spPr>
      </p:pic>
      <p:cxnSp>
        <p:nvCxnSpPr>
          <p:cNvPr id="16" name="Straight Arrow Connector 15"/>
          <p:cNvCxnSpPr/>
          <p:nvPr/>
        </p:nvCxnSpPr>
        <p:spPr>
          <a:xfrm flipV="1">
            <a:off x="4267200" y="2438400"/>
            <a:ext cx="4114800" cy="1371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114800" y="4343400"/>
            <a:ext cx="530225" cy="8382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#1</a:t>
            </a:r>
            <a:endParaRPr lang="en-US" dirty="0">
              <a:latin typeface="Tahoma" pitchFamily="34" charset="0"/>
              <a:cs typeface="Tahoma" pitchFamily="34" charset="0"/>
            </a:endParaRPr>
          </a:p>
        </p:txBody>
      </p:sp>
      <p:sp>
        <p:nvSpPr>
          <p:cNvPr id="3" name="Content Placeholder 2"/>
          <p:cNvSpPr>
            <a:spLocks noGrp="1"/>
          </p:cNvSpPr>
          <p:nvPr>
            <p:ph sz="quarter" idx="1"/>
          </p:nvPr>
        </p:nvSpPr>
        <p:spPr/>
        <p:txBody>
          <a:bodyPr>
            <a:normAutofit/>
          </a:bodyPr>
          <a:lstStyle/>
          <a:p>
            <a:pPr marL="514350" indent="-514350">
              <a:buNone/>
            </a:pPr>
            <a:endParaRPr lang="en-US" dirty="0" smtClean="0"/>
          </a:p>
          <a:p>
            <a:pPr marL="514350" indent="-514350">
              <a:buNone/>
            </a:pPr>
            <a:r>
              <a:rPr lang="en-US" dirty="0" smtClean="0"/>
              <a:t>1. Article </a:t>
            </a:r>
            <a:r>
              <a:rPr lang="en-US" dirty="0" smtClean="0"/>
              <a:t>#13 </a:t>
            </a:r>
            <a:r>
              <a:rPr lang="en-US" dirty="0" smtClean="0"/>
              <a:t>– </a:t>
            </a:r>
            <a:r>
              <a:rPr lang="en-US" dirty="0" smtClean="0"/>
              <a:t>“</a:t>
            </a:r>
            <a:r>
              <a:rPr lang="en-US" dirty="0"/>
              <a:t>Nurses' SPIRITUAL CARE PRACTICES: Becoming Less Religious</a:t>
            </a:r>
            <a:r>
              <a:rPr lang="en-US" dirty="0" smtClean="0"/>
              <a:t>?</a:t>
            </a:r>
            <a:r>
              <a:rPr lang="en-US" dirty="0" smtClean="0"/>
              <a:t>” </a:t>
            </a:r>
            <a:r>
              <a:rPr lang="en-US" dirty="0" smtClean="0"/>
              <a:t>says to “Check Young Library holdings”.  Click on this link and determine if the issue is available in print at the library.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#1</a:t>
            </a:r>
            <a:br>
              <a:rPr lang="en-US" dirty="0" smtClean="0">
                <a:latin typeface="Tahoma" pitchFamily="34" charset="0"/>
                <a:cs typeface="Tahoma" pitchFamily="34" charset="0"/>
              </a:rPr>
            </a:br>
            <a:r>
              <a:rPr lang="en-US" dirty="0" smtClean="0">
                <a:latin typeface="Tahoma" pitchFamily="34" charset="0"/>
                <a:cs typeface="Tahoma" pitchFamily="34" charset="0"/>
              </a:rPr>
              <a:t>Answer</a:t>
            </a:r>
            <a:endParaRPr lang="en-US" dirty="0">
              <a:latin typeface="Tahoma" pitchFamily="34" charset="0"/>
              <a:cs typeface="Tahoma" pitchFamily="34" charset="0"/>
            </a:endParaRPr>
          </a:p>
        </p:txBody>
      </p:sp>
      <p:sp>
        <p:nvSpPr>
          <p:cNvPr id="3" name="Content Placeholder 2"/>
          <p:cNvSpPr>
            <a:spLocks noGrp="1"/>
          </p:cNvSpPr>
          <p:nvPr>
            <p:ph sz="quarter" idx="1"/>
          </p:nvPr>
        </p:nvSpPr>
        <p:spPr>
          <a:xfrm>
            <a:off x="457200" y="1600200"/>
            <a:ext cx="8229600" cy="4619625"/>
          </a:xfrm>
        </p:spPr>
        <p:txBody>
          <a:bodyPr>
            <a:normAutofit/>
          </a:bodyPr>
          <a:lstStyle/>
          <a:p>
            <a:pPr marL="514350" indent="-514350">
              <a:buNone/>
            </a:pPr>
            <a:endParaRPr lang="en-US" sz="1000" dirty="0" smtClean="0"/>
          </a:p>
          <a:p>
            <a:pPr marL="514350" indent="-514350">
              <a:buFont typeface="Arial" pitchFamily="34" charset="0"/>
              <a:buAutoNum type="arabicPeriod"/>
            </a:pPr>
            <a:r>
              <a:rPr lang="en-US" sz="1600" dirty="0" smtClean="0">
                <a:latin typeface="Tahoma" panose="020B0604030504040204" pitchFamily="34" charset="0"/>
                <a:ea typeface="Tahoma" panose="020B0604030504040204" pitchFamily="34" charset="0"/>
                <a:cs typeface="Tahoma" panose="020B0604030504040204" pitchFamily="34" charset="0"/>
              </a:rPr>
              <a:t>Article </a:t>
            </a:r>
            <a:r>
              <a:rPr lang="en-US" sz="1600" dirty="0" smtClean="0">
                <a:latin typeface="Tahoma" panose="020B0604030504040204" pitchFamily="34" charset="0"/>
                <a:ea typeface="Tahoma" panose="020B0604030504040204" pitchFamily="34" charset="0"/>
                <a:cs typeface="Tahoma" panose="020B0604030504040204" pitchFamily="34" charset="0"/>
              </a:rPr>
              <a:t>#13 </a:t>
            </a:r>
            <a:r>
              <a:rPr lang="en-US" sz="1600" dirty="0" smtClean="0">
                <a:latin typeface="Tahoma" panose="020B0604030504040204" pitchFamily="34" charset="0"/>
                <a:ea typeface="Tahoma" panose="020B0604030504040204" pitchFamily="34" charset="0"/>
                <a:cs typeface="Tahoma" panose="020B0604030504040204" pitchFamily="34" charset="0"/>
              </a:rPr>
              <a:t>– </a:t>
            </a:r>
            <a:r>
              <a:rPr lang="en-US" sz="1600" dirty="0" smtClean="0">
                <a:latin typeface="Tahoma" panose="020B0604030504040204" pitchFamily="34" charset="0"/>
                <a:ea typeface="Tahoma" panose="020B0604030504040204" pitchFamily="34" charset="0"/>
                <a:cs typeface="Tahoma" panose="020B0604030504040204" pitchFamily="34" charset="0"/>
              </a:rPr>
              <a:t>“</a:t>
            </a:r>
            <a:r>
              <a:rPr lang="en-US" sz="1600" dirty="0">
                <a:latin typeface="Tahoma" panose="020B0604030504040204" pitchFamily="34" charset="0"/>
                <a:ea typeface="Tahoma" panose="020B0604030504040204" pitchFamily="34" charset="0"/>
                <a:cs typeface="Tahoma" panose="020B0604030504040204" pitchFamily="34" charset="0"/>
              </a:rPr>
              <a:t>Nurses' SPIRITUAL CARE PRACTICES: Becoming Less Religious</a:t>
            </a:r>
            <a:r>
              <a:rPr lang="en-US" sz="1600" dirty="0" smtClean="0">
                <a:latin typeface="Tahoma" panose="020B0604030504040204" pitchFamily="34" charset="0"/>
                <a:ea typeface="Tahoma" panose="020B0604030504040204" pitchFamily="34" charset="0"/>
                <a:cs typeface="Tahoma" panose="020B0604030504040204" pitchFamily="34" charset="0"/>
              </a:rPr>
              <a:t>?</a:t>
            </a:r>
            <a:r>
              <a:rPr lang="en-US" sz="1600" dirty="0" smtClean="0">
                <a:latin typeface="Tahoma" panose="020B0604030504040204" pitchFamily="34" charset="0"/>
                <a:ea typeface="Tahoma" panose="020B0604030504040204" pitchFamily="34" charset="0"/>
                <a:cs typeface="Tahoma" panose="020B0604030504040204" pitchFamily="34" charset="0"/>
              </a:rPr>
              <a:t>” </a:t>
            </a:r>
            <a:r>
              <a:rPr lang="en-US" sz="1600" dirty="0" smtClean="0">
                <a:latin typeface="Tahoma" panose="020B0604030504040204" pitchFamily="34" charset="0"/>
                <a:ea typeface="Tahoma" panose="020B0604030504040204" pitchFamily="34" charset="0"/>
                <a:cs typeface="Tahoma" panose="020B0604030504040204" pitchFamily="34" charset="0"/>
              </a:rPr>
              <a:t>is </a:t>
            </a:r>
            <a:r>
              <a:rPr lang="en-US" sz="1600" dirty="0" smtClean="0">
                <a:latin typeface="Tahoma" panose="020B0604030504040204" pitchFamily="34" charset="0"/>
                <a:ea typeface="Tahoma" panose="020B0604030504040204" pitchFamily="34" charset="0"/>
                <a:cs typeface="Tahoma" panose="020B0604030504040204" pitchFamily="34" charset="0"/>
              </a:rPr>
              <a:t>available </a:t>
            </a:r>
            <a:r>
              <a:rPr lang="en-US" sz="1600" dirty="0" smtClean="0">
                <a:latin typeface="Tahoma" panose="020B0604030504040204" pitchFamily="34" charset="0"/>
                <a:ea typeface="Tahoma" panose="020B0604030504040204" pitchFamily="34" charset="0"/>
                <a:cs typeface="Tahoma" panose="020B0604030504040204" pitchFamily="34" charset="0"/>
              </a:rPr>
              <a:t>in Young Library.  </a:t>
            </a:r>
            <a:endParaRPr lang="en-US" sz="1600" dirty="0">
              <a:latin typeface="Tahoma" panose="020B0604030504040204" pitchFamily="34" charset="0"/>
              <a:ea typeface="Tahoma" panose="020B0604030504040204" pitchFamily="34" charset="0"/>
              <a:cs typeface="Tahoma" panose="020B0604030504040204" pitchFamily="34" charset="0"/>
            </a:endParaRPr>
          </a:p>
          <a:p>
            <a:pPr marL="857250" lvl="1" indent="-457200"/>
            <a:r>
              <a:rPr lang="en-US" sz="1600" dirty="0" smtClean="0">
                <a:latin typeface="Tahoma" panose="020B0604030504040204" pitchFamily="34" charset="0"/>
                <a:ea typeface="Tahoma" panose="020B0604030504040204" pitchFamily="34" charset="0"/>
                <a:cs typeface="Tahoma" panose="020B0604030504040204" pitchFamily="34" charset="0"/>
              </a:rPr>
              <a:t>In the citation this article is in the journal </a:t>
            </a:r>
            <a:r>
              <a:rPr lang="en-US" sz="1600" i="1" dirty="0" err="1" smtClean="0">
                <a:latin typeface="Tahoma" panose="020B0604030504040204" pitchFamily="34" charset="0"/>
                <a:ea typeface="Tahoma" panose="020B0604030504040204" pitchFamily="34" charset="0"/>
                <a:cs typeface="Tahoma" panose="020B0604030504040204" pitchFamily="34" charset="0"/>
              </a:rPr>
              <a:t>Journal</a:t>
            </a:r>
            <a:r>
              <a:rPr lang="en-US" sz="1600" i="1" dirty="0" smtClean="0">
                <a:latin typeface="Tahoma" panose="020B0604030504040204" pitchFamily="34" charset="0"/>
                <a:ea typeface="Tahoma" panose="020B0604030504040204" pitchFamily="34" charset="0"/>
                <a:cs typeface="Tahoma" panose="020B0604030504040204" pitchFamily="34" charset="0"/>
              </a:rPr>
              <a:t> of Christian Nursing </a:t>
            </a:r>
            <a:r>
              <a:rPr lang="en-US" sz="1600" dirty="0" smtClean="0">
                <a:latin typeface="Tahoma" panose="020B0604030504040204" pitchFamily="34" charset="0"/>
                <a:ea typeface="Tahoma" panose="020B0604030504040204" pitchFamily="34" charset="0"/>
                <a:cs typeface="Tahoma" panose="020B0604030504040204" pitchFamily="34" charset="0"/>
              </a:rPr>
              <a:t>and </a:t>
            </a:r>
            <a:r>
              <a:rPr lang="en-US" sz="1600" dirty="0" smtClean="0">
                <a:latin typeface="Tahoma" panose="020B0604030504040204" pitchFamily="34" charset="0"/>
                <a:ea typeface="Tahoma" panose="020B0604030504040204" pitchFamily="34" charset="0"/>
                <a:cs typeface="Tahoma" panose="020B0604030504040204" pitchFamily="34" charset="0"/>
              </a:rPr>
              <a:t>is in the </a:t>
            </a:r>
            <a:r>
              <a:rPr lang="en-US" sz="1600" dirty="0" smtClean="0">
                <a:latin typeface="Tahoma" panose="020B0604030504040204" pitchFamily="34" charset="0"/>
                <a:ea typeface="Tahoma" panose="020B0604030504040204" pitchFamily="34" charset="0"/>
                <a:cs typeface="Tahoma" panose="020B0604030504040204" pitchFamily="34" charset="0"/>
              </a:rPr>
              <a:t>Apr</a:t>
            </a:r>
            <a:r>
              <a:rPr lang="en-US" sz="1600" dirty="0" smtClean="0">
                <a:latin typeface="Tahoma" panose="020B0604030504040204" pitchFamily="34" charset="0"/>
                <a:ea typeface="Tahoma" panose="020B0604030504040204" pitchFamily="34" charset="0"/>
                <a:cs typeface="Tahoma" panose="020B0604030504040204" pitchFamily="34" charset="0"/>
              </a:rPr>
              <a:t>/June 2015 issue</a:t>
            </a:r>
            <a:r>
              <a:rPr lang="en-US" sz="1600" dirty="0" smtClean="0">
                <a:latin typeface="Tahoma" panose="020B0604030504040204" pitchFamily="34" charset="0"/>
                <a:ea typeface="Tahoma" panose="020B0604030504040204" pitchFamily="34" charset="0"/>
                <a:cs typeface="Tahoma" panose="020B0604030504040204" pitchFamily="34" charset="0"/>
              </a:rPr>
              <a:t>.  This is Volume </a:t>
            </a:r>
            <a:r>
              <a:rPr lang="en-US" sz="1600" dirty="0" smtClean="0">
                <a:latin typeface="Tahoma" panose="020B0604030504040204" pitchFamily="34" charset="0"/>
                <a:ea typeface="Tahoma" panose="020B0604030504040204" pitchFamily="34" charset="0"/>
                <a:cs typeface="Tahoma" panose="020B0604030504040204" pitchFamily="34" charset="0"/>
              </a:rPr>
              <a:t>32</a:t>
            </a:r>
            <a:r>
              <a:rPr lang="en-US" sz="1600" dirty="0" smtClean="0">
                <a:latin typeface="Tahoma" panose="020B0604030504040204" pitchFamily="34" charset="0"/>
                <a:ea typeface="Tahoma" panose="020B0604030504040204" pitchFamily="34" charset="0"/>
                <a:cs typeface="Tahoma" panose="020B0604030504040204" pitchFamily="34" charset="0"/>
              </a:rPr>
              <a:t> </a:t>
            </a:r>
            <a:r>
              <a:rPr lang="en-US" sz="1600" dirty="0" smtClean="0">
                <a:latin typeface="Tahoma" panose="020B0604030504040204" pitchFamily="34" charset="0"/>
                <a:ea typeface="Tahoma" panose="020B0604030504040204" pitchFamily="34" charset="0"/>
                <a:cs typeface="Tahoma" panose="020B0604030504040204" pitchFamily="34" charset="0"/>
              </a:rPr>
              <a:t>Issue </a:t>
            </a:r>
            <a:r>
              <a:rPr lang="en-US" sz="1600" dirty="0" smtClean="0">
                <a:latin typeface="Tahoma" panose="020B0604030504040204" pitchFamily="34" charset="0"/>
                <a:ea typeface="Tahoma" panose="020B0604030504040204" pitchFamily="34" charset="0"/>
                <a:cs typeface="Tahoma" panose="020B0604030504040204" pitchFamily="34" charset="0"/>
              </a:rPr>
              <a:t>42</a:t>
            </a:r>
            <a:endParaRPr lang="en-US" sz="2000" dirty="0">
              <a:latin typeface="Tahoma" panose="020B0604030504040204" pitchFamily="34" charset="0"/>
              <a:ea typeface="Tahoma" panose="020B0604030504040204" pitchFamily="34" charset="0"/>
              <a:cs typeface="Tahoma" panose="020B0604030504040204" pitchFamily="34" charset="0"/>
            </a:endParaRPr>
          </a:p>
          <a:p>
            <a:pPr marL="857250" lvl="1" indent="-457200"/>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857250" lvl="1" indent="-457200"/>
            <a:endParaRPr lang="en-US" sz="2000" dirty="0">
              <a:latin typeface="Tahoma" panose="020B0604030504040204" pitchFamily="34" charset="0"/>
              <a:ea typeface="Tahoma" panose="020B0604030504040204" pitchFamily="34" charset="0"/>
              <a:cs typeface="Tahoma" panose="020B0604030504040204" pitchFamily="34" charset="0"/>
            </a:endParaRPr>
          </a:p>
          <a:p>
            <a:pPr marL="400050" lvl="1" indent="0">
              <a:buNone/>
            </a:pPr>
            <a:endParaRPr lang="en-US" sz="1600" dirty="0" smtClean="0">
              <a:latin typeface="Tahoma" panose="020B0604030504040204" pitchFamily="34" charset="0"/>
              <a:ea typeface="Tahoma" panose="020B0604030504040204" pitchFamily="34" charset="0"/>
              <a:cs typeface="Tahoma" panose="020B0604030504040204" pitchFamily="34" charset="0"/>
            </a:endParaRPr>
          </a:p>
          <a:p>
            <a:pPr marL="400050" lvl="1" indent="0">
              <a:buNone/>
            </a:pPr>
            <a:endParaRPr lang="en-US" sz="1600" dirty="0" smtClean="0">
              <a:latin typeface="Tahoma" panose="020B0604030504040204" pitchFamily="34" charset="0"/>
              <a:ea typeface="Tahoma" panose="020B0604030504040204" pitchFamily="34" charset="0"/>
              <a:cs typeface="Tahoma" panose="020B0604030504040204" pitchFamily="34" charset="0"/>
            </a:endParaRPr>
          </a:p>
          <a:p>
            <a:pPr marL="400050" lvl="1" indent="0">
              <a:buNone/>
            </a:pPr>
            <a:r>
              <a:rPr lang="en-US" sz="1600" dirty="0" smtClean="0">
                <a:latin typeface="Tahoma" panose="020B0604030504040204" pitchFamily="34" charset="0"/>
                <a:ea typeface="Tahoma" panose="020B0604030504040204" pitchFamily="34" charset="0"/>
                <a:cs typeface="Tahoma" panose="020B0604030504040204" pitchFamily="34" charset="0"/>
              </a:rPr>
              <a:t>Clicking </a:t>
            </a:r>
            <a:r>
              <a:rPr lang="en-US" sz="1600" dirty="0" smtClean="0">
                <a:latin typeface="Tahoma" panose="020B0604030504040204" pitchFamily="34" charset="0"/>
                <a:ea typeface="Tahoma" panose="020B0604030504040204" pitchFamily="34" charset="0"/>
                <a:cs typeface="Tahoma" panose="020B0604030504040204" pitchFamily="34" charset="0"/>
              </a:rPr>
              <a:t>on the link opens the library catalog.  The library holdings begin with Volume </a:t>
            </a:r>
            <a:r>
              <a:rPr lang="en-US" sz="1600" dirty="0" smtClean="0">
                <a:latin typeface="Tahoma" panose="020B0604030504040204" pitchFamily="34" charset="0"/>
                <a:ea typeface="Tahoma" panose="020B0604030504040204" pitchFamily="34" charset="0"/>
                <a:cs typeface="Tahoma" panose="020B0604030504040204" pitchFamily="34" charset="0"/>
              </a:rPr>
              <a:t>19</a:t>
            </a:r>
            <a:r>
              <a:rPr lang="en-US" sz="1600" dirty="0" smtClean="0">
                <a:latin typeface="Tahoma" panose="020B0604030504040204" pitchFamily="34" charset="0"/>
                <a:ea typeface="Tahoma" panose="020B0604030504040204" pitchFamily="34" charset="0"/>
                <a:cs typeface="Tahoma" panose="020B0604030504040204" pitchFamily="34" charset="0"/>
              </a:rPr>
              <a:t>, therefore this article </a:t>
            </a:r>
            <a:r>
              <a:rPr lang="en-US" sz="1600" dirty="0" smtClean="0">
                <a:latin typeface="Tahoma" panose="020B0604030504040204" pitchFamily="34" charset="0"/>
                <a:ea typeface="Tahoma" panose="020B0604030504040204" pitchFamily="34" charset="0"/>
                <a:cs typeface="Tahoma" panose="020B0604030504040204" pitchFamily="34" charset="0"/>
              </a:rPr>
              <a:t>is </a:t>
            </a:r>
            <a:r>
              <a:rPr lang="en-US" sz="1600" dirty="0" smtClean="0">
                <a:latin typeface="Tahoma" panose="020B0604030504040204" pitchFamily="34" charset="0"/>
                <a:ea typeface="Tahoma" panose="020B0604030504040204" pitchFamily="34" charset="0"/>
                <a:cs typeface="Tahoma" panose="020B0604030504040204" pitchFamily="34" charset="0"/>
              </a:rPr>
              <a:t>in the library.</a:t>
            </a:r>
          </a:p>
          <a:p>
            <a:pPr marL="857250" lvl="1" indent="-457200"/>
            <a:endParaRPr lang="en-US" dirty="0" smtClean="0"/>
          </a:p>
        </p:txBody>
      </p:sp>
      <p:cxnSp>
        <p:nvCxnSpPr>
          <p:cNvPr id="11" name="Straight Arrow Connector 10"/>
          <p:cNvCxnSpPr/>
          <p:nvPr/>
        </p:nvCxnSpPr>
        <p:spPr>
          <a:xfrm>
            <a:off x="5181600" y="4648200"/>
            <a:ext cx="0" cy="1295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8" name="Picture 7"/>
          <p:cNvPicPr/>
          <p:nvPr/>
        </p:nvPicPr>
        <p:blipFill rotWithShape="1">
          <a:blip r:embed="rId2"/>
          <a:srcRect l="12020" t="48627" r="10096" b="24176"/>
          <a:stretch/>
        </p:blipFill>
        <p:spPr bwMode="auto">
          <a:xfrm>
            <a:off x="1066800" y="2941638"/>
            <a:ext cx="7086600" cy="1273174"/>
          </a:xfrm>
          <a:prstGeom prst="rect">
            <a:avLst/>
          </a:prstGeom>
          <a:ln>
            <a:noFill/>
          </a:ln>
          <a:extLst>
            <a:ext uri="{53640926-AAD7-44D8-BBD7-CCE9431645EC}">
              <a14:shadowObscured xmlns:a14="http://schemas.microsoft.com/office/drawing/2010/main"/>
            </a:ext>
          </a:extLst>
        </p:spPr>
      </p:pic>
      <p:cxnSp>
        <p:nvCxnSpPr>
          <p:cNvPr id="6" name="Straight Arrow Connector 5"/>
          <p:cNvCxnSpPr/>
          <p:nvPr/>
        </p:nvCxnSpPr>
        <p:spPr>
          <a:xfrm>
            <a:off x="4876800" y="2819399"/>
            <a:ext cx="304800" cy="45720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2" name="Picture 11"/>
          <p:cNvPicPr/>
          <p:nvPr/>
        </p:nvPicPr>
        <p:blipFill rotWithShape="1">
          <a:blip r:embed="rId3"/>
          <a:srcRect l="9936" t="25356" r="31250" b="59259"/>
          <a:stretch/>
        </p:blipFill>
        <p:spPr bwMode="auto">
          <a:xfrm>
            <a:off x="914400" y="4852987"/>
            <a:ext cx="7467600" cy="13668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320919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#2</a:t>
            </a:r>
            <a:endParaRPr lang="en-US" dirty="0">
              <a:latin typeface="Tahoma" pitchFamily="34" charset="0"/>
              <a:cs typeface="Tahoma" pitchFamily="34" charset="0"/>
            </a:endParaRPr>
          </a:p>
        </p:txBody>
      </p:sp>
      <p:sp>
        <p:nvSpPr>
          <p:cNvPr id="3" name="Content Placeholder 2"/>
          <p:cNvSpPr>
            <a:spLocks noGrp="1"/>
          </p:cNvSpPr>
          <p:nvPr>
            <p:ph sz="quarter" idx="1"/>
          </p:nvPr>
        </p:nvSpPr>
        <p:spPr/>
        <p:txBody>
          <a:bodyPr>
            <a:normAutofit/>
          </a:bodyPr>
          <a:lstStyle/>
          <a:p>
            <a:pPr>
              <a:buNone/>
            </a:pPr>
            <a:endParaRPr lang="en-US" dirty="0" smtClean="0"/>
          </a:p>
          <a:p>
            <a:pPr>
              <a:buNone/>
            </a:pPr>
            <a:r>
              <a:rPr lang="en-US" dirty="0" smtClean="0"/>
              <a:t>2. </a:t>
            </a:r>
            <a:r>
              <a:rPr lang="en-US" dirty="0" smtClean="0"/>
              <a:t>Type in the title </a:t>
            </a:r>
            <a:r>
              <a:rPr lang="en-US" dirty="0" smtClean="0"/>
              <a:t>“The </a:t>
            </a:r>
            <a:r>
              <a:rPr lang="en-US" dirty="0" smtClean="0"/>
              <a:t>experience of nursing students facing death and dying” </a:t>
            </a:r>
            <a:r>
              <a:rPr lang="en-US" dirty="0" smtClean="0"/>
              <a:t>in the search box at the top of the screen. This is </a:t>
            </a:r>
            <a:r>
              <a:rPr lang="en-US" dirty="0" smtClean="0"/>
              <a:t>a full text article.  Click on the title and read the abstract.  Is this a qualitative or quantitative study?</a:t>
            </a:r>
          </a:p>
          <a:p>
            <a:pPr>
              <a:buNone/>
            </a:pPr>
            <a:endParaRPr lang="en-US" dirty="0" smtClean="0"/>
          </a:p>
        </p:txBody>
      </p:sp>
    </p:spTree>
    <p:extLst>
      <p:ext uri="{BB962C8B-B14F-4D97-AF65-F5344CB8AC3E}">
        <p14:creationId xmlns:p14="http://schemas.microsoft.com/office/powerpoint/2010/main" val="11750680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#2</a:t>
            </a:r>
            <a:br>
              <a:rPr lang="en-US" dirty="0" smtClean="0">
                <a:latin typeface="Tahoma" pitchFamily="34" charset="0"/>
                <a:cs typeface="Tahoma" pitchFamily="34" charset="0"/>
              </a:rPr>
            </a:br>
            <a:r>
              <a:rPr lang="en-US" dirty="0" smtClean="0">
                <a:latin typeface="Tahoma" pitchFamily="34" charset="0"/>
                <a:cs typeface="Tahoma" pitchFamily="34" charset="0"/>
              </a:rPr>
              <a:t>Answer</a:t>
            </a:r>
            <a:endParaRPr lang="en-US" dirty="0">
              <a:latin typeface="Tahoma" pitchFamily="34" charset="0"/>
              <a:cs typeface="Tahoma" pitchFamily="34" charset="0"/>
            </a:endParaRPr>
          </a:p>
        </p:txBody>
      </p:sp>
      <p:sp>
        <p:nvSpPr>
          <p:cNvPr id="3" name="Content Placeholder 2"/>
          <p:cNvSpPr>
            <a:spLocks noGrp="1"/>
          </p:cNvSpPr>
          <p:nvPr>
            <p:ph sz="quarter" idx="1"/>
          </p:nvPr>
        </p:nvSpPr>
        <p:spPr/>
        <p:txBody>
          <a:bodyPr>
            <a:normAutofit/>
          </a:bodyPr>
          <a:lstStyle/>
          <a:p>
            <a:pPr>
              <a:buNone/>
            </a:pPr>
            <a:endParaRPr lang="en-US" sz="1000" dirty="0" smtClean="0"/>
          </a:p>
          <a:p>
            <a:pPr>
              <a:buNone/>
            </a:pPr>
            <a:r>
              <a:rPr lang="en-US" dirty="0" smtClean="0"/>
              <a:t>2. </a:t>
            </a:r>
            <a:r>
              <a:rPr lang="en-US" sz="1800" dirty="0" smtClean="0">
                <a:latin typeface="Tahoma" panose="020B0604030504040204" pitchFamily="34" charset="0"/>
                <a:ea typeface="Tahoma" panose="020B0604030504040204" pitchFamily="34" charset="0"/>
                <a:cs typeface="Tahoma" panose="020B0604030504040204" pitchFamily="34" charset="0"/>
              </a:rPr>
              <a:t>Article #3 – “The experience of nursing students facing death and dying” is a full text qualitative article. The methodology clearly states that it is a qualitative study.  This does not happen in every Abstract but looking in the methodology of the articles will help you make that determination.</a:t>
            </a:r>
          </a:p>
          <a:p>
            <a:pPr>
              <a:buNone/>
            </a:pPr>
            <a:endParaRPr lang="en-US" sz="1800" dirty="0" smtClean="0">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p:nvPr/>
        </p:nvPicPr>
        <p:blipFill rotWithShape="1">
          <a:blip r:embed="rId2"/>
          <a:srcRect l="21804" t="52829" r="12465" b="22646"/>
          <a:stretch/>
        </p:blipFill>
        <p:spPr bwMode="auto">
          <a:xfrm>
            <a:off x="1066800" y="3352800"/>
            <a:ext cx="6934199" cy="2743200"/>
          </a:xfrm>
          <a:prstGeom prst="rect">
            <a:avLst/>
          </a:prstGeom>
          <a:ln>
            <a:noFill/>
          </a:ln>
          <a:extLst>
            <a:ext uri="{53640926-AAD7-44D8-BBD7-CCE9431645EC}">
              <a14:shadowObscured xmlns:a14="http://schemas.microsoft.com/office/drawing/2010/main"/>
            </a:ext>
          </a:extLst>
        </p:spPr>
      </p:pic>
      <p:cxnSp>
        <p:nvCxnSpPr>
          <p:cNvPr id="8" name="Straight Arrow Connector 7"/>
          <p:cNvCxnSpPr/>
          <p:nvPr/>
        </p:nvCxnSpPr>
        <p:spPr>
          <a:xfrm flipH="1">
            <a:off x="3810000" y="3276600"/>
            <a:ext cx="1676400" cy="914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5576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#3</a:t>
            </a:r>
            <a:endParaRPr lang="en-US" dirty="0">
              <a:latin typeface="Tahoma" pitchFamily="34" charset="0"/>
              <a:cs typeface="Tahoma" pitchFamily="34" charset="0"/>
            </a:endParaRPr>
          </a:p>
        </p:txBody>
      </p:sp>
      <p:sp>
        <p:nvSpPr>
          <p:cNvPr id="3" name="Content Placeholder 2"/>
          <p:cNvSpPr>
            <a:spLocks noGrp="1"/>
          </p:cNvSpPr>
          <p:nvPr>
            <p:ph sz="quarter" idx="1"/>
          </p:nvPr>
        </p:nvSpPr>
        <p:spPr/>
        <p:txBody>
          <a:bodyPr>
            <a:normAutofit/>
          </a:bodyPr>
          <a:lstStyle/>
          <a:p>
            <a:pPr>
              <a:buNone/>
            </a:pPr>
            <a:endParaRPr lang="en-US" dirty="0" smtClean="0">
              <a:latin typeface="Tahoma" panose="020B0604030504040204" pitchFamily="34" charset="0"/>
              <a:ea typeface="Tahoma" panose="020B0604030504040204" pitchFamily="34" charset="0"/>
              <a:cs typeface="Tahoma" panose="020B0604030504040204" pitchFamily="34" charset="0"/>
            </a:endParaRPr>
          </a:p>
          <a:p>
            <a:pPr>
              <a:buNone/>
            </a:pPr>
            <a:r>
              <a:rPr lang="en-US" dirty="0" smtClean="0"/>
              <a:t>3. </a:t>
            </a:r>
            <a:r>
              <a:rPr lang="en-US" dirty="0" smtClean="0"/>
              <a:t>Type in the title “Nursing </a:t>
            </a:r>
            <a:r>
              <a:rPr lang="en-US" dirty="0" smtClean="0"/>
              <a:t>Student Perceptions of Spirituality and Spiritual Care” says to “Send Interlibrary Loan Request”.  Click on this.  Your filled in request form should appear.  What are the pieces of information that you need to complete the form</a:t>
            </a:r>
            <a:r>
              <a:rPr lang="en-US" dirty="0"/>
              <a:t>?</a:t>
            </a:r>
            <a:endParaRPr lang="en-US" dirty="0" smtClean="0"/>
          </a:p>
        </p:txBody>
      </p:sp>
    </p:spTree>
    <p:extLst>
      <p:ext uri="{BB962C8B-B14F-4D97-AF65-F5344CB8AC3E}">
        <p14:creationId xmlns:p14="http://schemas.microsoft.com/office/powerpoint/2010/main" val="2732133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normAutofit fontScale="90000"/>
          </a:bodyPr>
          <a:lstStyle/>
          <a:p>
            <a:r>
              <a:rPr lang="en-US" dirty="0" smtClean="0">
                <a:latin typeface="Tahoma" pitchFamily="34" charset="0"/>
                <a:cs typeface="Tahoma" pitchFamily="34" charset="0"/>
              </a:rPr>
              <a:t>DATABASES – Practice Question #3</a:t>
            </a:r>
            <a:br>
              <a:rPr lang="en-US" dirty="0" smtClean="0">
                <a:latin typeface="Tahoma" pitchFamily="34" charset="0"/>
                <a:cs typeface="Tahoma" pitchFamily="34" charset="0"/>
              </a:rPr>
            </a:br>
            <a:r>
              <a:rPr lang="en-US" dirty="0" smtClean="0">
                <a:latin typeface="Tahoma" pitchFamily="34" charset="0"/>
                <a:cs typeface="Tahoma" pitchFamily="34" charset="0"/>
              </a:rPr>
              <a:t>Answer</a:t>
            </a:r>
            <a:endParaRPr lang="en-US" dirty="0">
              <a:latin typeface="Tahoma" pitchFamily="34" charset="0"/>
              <a:cs typeface="Tahoma" pitchFamily="34" charset="0"/>
            </a:endParaRPr>
          </a:p>
        </p:txBody>
      </p:sp>
      <p:sp>
        <p:nvSpPr>
          <p:cNvPr id="3" name="Content Placeholder 2"/>
          <p:cNvSpPr>
            <a:spLocks noGrp="1"/>
          </p:cNvSpPr>
          <p:nvPr>
            <p:ph sz="quarter" idx="1"/>
          </p:nvPr>
        </p:nvSpPr>
        <p:spPr>
          <a:xfrm>
            <a:off x="457200" y="1600200"/>
            <a:ext cx="8229600" cy="4819650"/>
          </a:xfrm>
        </p:spPr>
        <p:txBody>
          <a:bodyPr>
            <a:normAutofit/>
          </a:bodyPr>
          <a:lstStyle/>
          <a:p>
            <a:pPr>
              <a:buNone/>
            </a:pPr>
            <a:endParaRPr lang="en-US" sz="1000" dirty="0" smtClean="0">
              <a:latin typeface="Tahoma" panose="020B0604030504040204" pitchFamily="34" charset="0"/>
              <a:ea typeface="Tahoma" panose="020B0604030504040204" pitchFamily="34" charset="0"/>
              <a:cs typeface="Tahoma" panose="020B0604030504040204" pitchFamily="34" charset="0"/>
            </a:endParaRPr>
          </a:p>
          <a:p>
            <a:pPr>
              <a:buNone/>
            </a:pPr>
            <a:r>
              <a:rPr lang="en-US" dirty="0" smtClean="0"/>
              <a:t>3. </a:t>
            </a:r>
            <a:r>
              <a:rPr lang="en-US" sz="1800" dirty="0" smtClean="0">
                <a:latin typeface="Tahoma" panose="020B0604030504040204" pitchFamily="34" charset="0"/>
                <a:ea typeface="Tahoma" panose="020B0604030504040204" pitchFamily="34" charset="0"/>
                <a:cs typeface="Tahoma" panose="020B0604030504040204" pitchFamily="34" charset="0"/>
              </a:rPr>
              <a:t>Article – </a:t>
            </a:r>
            <a:r>
              <a:rPr lang="en-US" sz="1800" dirty="0" smtClean="0">
                <a:latin typeface="Tahoma" panose="020B0604030504040204" pitchFamily="34" charset="0"/>
                <a:ea typeface="Tahoma" panose="020B0604030504040204" pitchFamily="34" charset="0"/>
                <a:cs typeface="Tahoma" panose="020B0604030504040204" pitchFamily="34" charset="0"/>
              </a:rPr>
              <a:t>“Nursing Student Perceptions of Spirituality and Spiritual Care” needs three pieces of information:</a:t>
            </a:r>
          </a:p>
          <a:p>
            <a:pPr lvl="1"/>
            <a:r>
              <a:rPr lang="en-US" sz="1800" dirty="0" smtClean="0">
                <a:latin typeface="Tahoma" panose="020B0604030504040204" pitchFamily="34" charset="0"/>
                <a:ea typeface="Tahoma" panose="020B0604030504040204" pitchFamily="34" charset="0"/>
                <a:cs typeface="Tahoma" panose="020B0604030504040204" pitchFamily="34" charset="0"/>
              </a:rPr>
              <a:t>Your Name/Username – Last name only first letter capitalized</a:t>
            </a:r>
          </a:p>
          <a:p>
            <a:pPr lvl="1"/>
            <a:r>
              <a:rPr lang="en-US" sz="1800" dirty="0" smtClean="0">
                <a:latin typeface="Tahoma" panose="020B0604030504040204" pitchFamily="34" charset="0"/>
                <a:ea typeface="Tahoma" panose="020B0604030504040204" pitchFamily="34" charset="0"/>
                <a:cs typeface="Tahoma" panose="020B0604030504040204" pitchFamily="34" charset="0"/>
              </a:rPr>
              <a:t>Your Barcode/Password – “kc” plus the six digits of your ID number</a:t>
            </a:r>
          </a:p>
          <a:p>
            <a:pPr lvl="1"/>
            <a:r>
              <a:rPr lang="en-US" sz="1800" dirty="0" smtClean="0">
                <a:latin typeface="Tahoma" panose="020B0604030504040204" pitchFamily="34" charset="0"/>
                <a:ea typeface="Tahoma" panose="020B0604030504040204" pitchFamily="34" charset="0"/>
                <a:cs typeface="Tahoma" panose="020B0604030504040204" pitchFamily="34" charset="0"/>
              </a:rPr>
              <a:t>The Date that you need the article by</a:t>
            </a:r>
          </a:p>
          <a:p>
            <a:pPr marL="457200" lvl="1" indent="0">
              <a:buNone/>
            </a:pPr>
            <a:endParaRPr lang="en-US" sz="1800" dirty="0" smtClean="0">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p:nvPr/>
        </p:nvPicPr>
        <p:blipFill rotWithShape="1">
          <a:blip r:embed="rId2"/>
          <a:srcRect t="25650" r="59118" b="8218"/>
          <a:stretch/>
        </p:blipFill>
        <p:spPr bwMode="auto">
          <a:xfrm>
            <a:off x="685800" y="3733800"/>
            <a:ext cx="7391400" cy="2686050"/>
          </a:xfrm>
          <a:prstGeom prst="rect">
            <a:avLst/>
          </a:prstGeom>
          <a:ln>
            <a:noFill/>
          </a:ln>
          <a:extLst>
            <a:ext uri="{53640926-AAD7-44D8-BBD7-CCE9431645EC}">
              <a14:shadowObscured xmlns:a14="http://schemas.microsoft.com/office/drawing/2010/main"/>
            </a:ext>
          </a:extLst>
        </p:spPr>
      </p:pic>
      <p:cxnSp>
        <p:nvCxnSpPr>
          <p:cNvPr id="6" name="Straight Arrow Connector 5"/>
          <p:cNvCxnSpPr/>
          <p:nvPr/>
        </p:nvCxnSpPr>
        <p:spPr>
          <a:xfrm>
            <a:off x="1143000" y="2895600"/>
            <a:ext cx="2286000" cy="32766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4495800" y="3276600"/>
            <a:ext cx="1752600" cy="30480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4381501" y="3657600"/>
            <a:ext cx="170154" cy="1066800"/>
          </a:xfrm>
          <a:prstGeom prst="straightConnector1">
            <a:avLst/>
          </a:prstGeom>
          <a:ln w="25400">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4094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1648</TotalTime>
  <Words>3013</Words>
  <Application>Microsoft Office PowerPoint</Application>
  <PresentationFormat>On-screen Show (4:3)</PresentationFormat>
  <Paragraphs>335</Paragraphs>
  <Slides>40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Comic Sans MS</vt:lpstr>
      <vt:lpstr>French Script MT</vt:lpstr>
      <vt:lpstr>Tahoma</vt:lpstr>
      <vt:lpstr>Wingdings</vt:lpstr>
      <vt:lpstr>Office Theme</vt:lpstr>
      <vt:lpstr>Welcome to Young Library Online</vt:lpstr>
      <vt:lpstr>Young Library Online Orientation</vt:lpstr>
      <vt:lpstr>Locating the Web Page</vt:lpstr>
      <vt:lpstr>  Notice the gray bars that are located on the left column of the page.  These main headings will allow you to navigate through the web page. </vt:lpstr>
      <vt:lpstr>Off-Campus Access</vt:lpstr>
      <vt:lpstr>Online Learning Tab Tutorials</vt:lpstr>
      <vt:lpstr>Online Learning Tab Finding Books and Articles</vt:lpstr>
      <vt:lpstr>Online Learning Tab Citation Help</vt:lpstr>
      <vt:lpstr>Research Tab</vt:lpstr>
      <vt:lpstr>Library Research Terminology</vt:lpstr>
      <vt:lpstr>Library Research Terminology</vt:lpstr>
      <vt:lpstr>Library Research Terminology</vt:lpstr>
      <vt:lpstr>Library Research Terminology</vt:lpstr>
      <vt:lpstr>Library Research Terminology</vt:lpstr>
      <vt:lpstr>Library Research Terminology</vt:lpstr>
      <vt:lpstr>Library Research Terminology</vt:lpstr>
      <vt:lpstr>Library Research Terminology</vt:lpstr>
      <vt:lpstr>Library Research Terminology</vt:lpstr>
      <vt:lpstr>Library Research Terminology</vt:lpstr>
      <vt:lpstr>Library Research Tools</vt:lpstr>
      <vt:lpstr>Library Research Tools</vt:lpstr>
      <vt:lpstr>Library Research Tools</vt:lpstr>
      <vt:lpstr>Library Research Tools</vt:lpstr>
      <vt:lpstr>Interlibrary Loan Request  Password Information</vt:lpstr>
      <vt:lpstr>Library Research Tools</vt:lpstr>
      <vt:lpstr>Library Research Tools</vt:lpstr>
      <vt:lpstr>Library Research Tools</vt:lpstr>
      <vt:lpstr>Congratulations!</vt:lpstr>
      <vt:lpstr>DATABASES – Google Drive Research Folder</vt:lpstr>
      <vt:lpstr>Creating a Research Folder in Google Drive</vt:lpstr>
      <vt:lpstr>Changing the Color of Your Google Research Folder</vt:lpstr>
      <vt:lpstr>DATABASES – Searching CINAHL</vt:lpstr>
      <vt:lpstr>PowerPoint Presentation</vt:lpstr>
      <vt:lpstr>DATABASES – Navigating the result list</vt:lpstr>
      <vt:lpstr>DATABASES – Practice Question #1</vt:lpstr>
      <vt:lpstr>DATABASES – Practice Question #1 Answer</vt:lpstr>
      <vt:lpstr>DATABASES – Practice Question #2</vt:lpstr>
      <vt:lpstr>DATABASES – Practice Question #2 Answer</vt:lpstr>
      <vt:lpstr>DATABASES – Practice Question #3</vt:lpstr>
      <vt:lpstr>DATABASES – Practice Question #3 Answer</vt:lpstr>
    </vt:vector>
  </TitlesOfParts>
  <Company>KCU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Young Library Online</dc:title>
  <dc:creator>libadmin</dc:creator>
  <cp:lastModifiedBy>libadmin</cp:lastModifiedBy>
  <cp:revision>145</cp:revision>
  <dcterms:created xsi:type="dcterms:W3CDTF">2012-07-25T12:41:05Z</dcterms:created>
  <dcterms:modified xsi:type="dcterms:W3CDTF">2019-10-01T18:34:22Z</dcterms:modified>
</cp:coreProperties>
</file>